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5"/>
  </p:notesMasterIdLst>
  <p:sldIdLst>
    <p:sldId id="256" r:id="rId2"/>
    <p:sldId id="259" r:id="rId3"/>
    <p:sldId id="262" r:id="rId4"/>
    <p:sldId id="279" r:id="rId5"/>
    <p:sldId id="280" r:id="rId6"/>
    <p:sldId id="260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-720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19.png"/><Relationship Id="rId6" Type="http://schemas.openxmlformats.org/officeDocument/2006/relationships/image" Target="../media/image25.svg"/><Relationship Id="rId5" Type="http://schemas.openxmlformats.org/officeDocument/2006/relationships/image" Target="../media/image21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19.png"/><Relationship Id="rId6" Type="http://schemas.openxmlformats.org/officeDocument/2006/relationships/image" Target="../media/image25.svg"/><Relationship Id="rId5" Type="http://schemas.openxmlformats.org/officeDocument/2006/relationships/image" Target="../media/image21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7920DD-7DAE-47E3-B8D7-7B2549B82C7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76193E-FD3A-4129-A967-92B5159CF6D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Batting Ability: </a:t>
          </a:r>
          <a:r>
            <a:rPr lang="en-IN"/>
            <a:t>Wicketkeepers is often expected to contribute to the team’s run total with aggressive batting, emphasis is on scoring runs quickly.</a:t>
          </a:r>
          <a:endParaRPr lang="en-US"/>
        </a:p>
      </dgm:t>
    </dgm:pt>
    <dgm:pt modelId="{B000C583-9911-4854-BA58-93A2FFB93E12}" type="parTrans" cxnId="{A20BC63B-F385-44DB-B950-22923D607F5E}">
      <dgm:prSet/>
      <dgm:spPr/>
      <dgm:t>
        <a:bodyPr/>
        <a:lstStyle/>
        <a:p>
          <a:endParaRPr lang="en-US"/>
        </a:p>
      </dgm:t>
    </dgm:pt>
    <dgm:pt modelId="{72B0DB0B-84CC-4B17-BDFC-E7217D725483}" type="sibTrans" cxnId="{A20BC63B-F385-44DB-B950-22923D607F5E}">
      <dgm:prSet/>
      <dgm:spPr/>
      <dgm:t>
        <a:bodyPr/>
        <a:lstStyle/>
        <a:p>
          <a:endParaRPr lang="en-US"/>
        </a:p>
      </dgm:t>
    </dgm:pt>
    <dgm:pt modelId="{56ABB7A8-1FC8-41F7-98A4-C81B05C9F91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Agility and Glovework: </a:t>
          </a:r>
          <a:r>
            <a:rPr lang="en-IN"/>
            <a:t>Strong wicketkeeping skills are vital. Look for wicketkeepers with quick reflexes, clean catching ability, and accurate stumpings.</a:t>
          </a:r>
          <a:endParaRPr lang="en-US"/>
        </a:p>
      </dgm:t>
    </dgm:pt>
    <dgm:pt modelId="{2D16A264-FFB6-47A9-9AF7-5970AE90C78B}" type="parTrans" cxnId="{F752D263-1B15-4E62-926A-72F61BF6BD79}">
      <dgm:prSet/>
      <dgm:spPr/>
      <dgm:t>
        <a:bodyPr/>
        <a:lstStyle/>
        <a:p>
          <a:endParaRPr lang="en-US"/>
        </a:p>
      </dgm:t>
    </dgm:pt>
    <dgm:pt modelId="{4971E13A-C5CD-4051-89DC-A057ABA89EAA}" type="sibTrans" cxnId="{F752D263-1B15-4E62-926A-72F61BF6BD79}">
      <dgm:prSet/>
      <dgm:spPr/>
      <dgm:t>
        <a:bodyPr/>
        <a:lstStyle/>
        <a:p>
          <a:endParaRPr lang="en-US"/>
        </a:p>
      </dgm:t>
    </dgm:pt>
    <dgm:pt modelId="{C8297BE6-B45D-4D45-8F46-D3A59E07CB8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Fielding:</a:t>
          </a:r>
          <a:r>
            <a:rPr lang="en-IN"/>
            <a:t> Prioritize wicketkeepers with excellent fielding skills, capable of creating run-out opportunities.</a:t>
          </a:r>
          <a:endParaRPr lang="en-US"/>
        </a:p>
      </dgm:t>
    </dgm:pt>
    <dgm:pt modelId="{694073AB-C813-46BB-B2FC-57B66F0C10DD}" type="parTrans" cxnId="{4ECA5FB1-1938-4F3E-A5C8-091697949927}">
      <dgm:prSet/>
      <dgm:spPr/>
      <dgm:t>
        <a:bodyPr/>
        <a:lstStyle/>
        <a:p>
          <a:endParaRPr lang="en-US"/>
        </a:p>
      </dgm:t>
    </dgm:pt>
    <dgm:pt modelId="{F6192980-5B4D-40BA-8CAA-BB4328786962}" type="sibTrans" cxnId="{4ECA5FB1-1938-4F3E-A5C8-091697949927}">
      <dgm:prSet/>
      <dgm:spPr/>
      <dgm:t>
        <a:bodyPr/>
        <a:lstStyle/>
        <a:p>
          <a:endParaRPr lang="en-US"/>
        </a:p>
      </dgm:t>
    </dgm:pt>
    <dgm:pt modelId="{54DC7651-5AE2-4FC7-AF34-7187DDD3FB4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Versatility:</a:t>
          </a:r>
          <a:r>
            <a:rPr lang="en-IN" dirty="0"/>
            <a:t> Choose wicketkeepers who can adapt to different match scenarios and contribute effectively to various batting positions.</a:t>
          </a:r>
          <a:endParaRPr lang="en-US" dirty="0"/>
        </a:p>
      </dgm:t>
    </dgm:pt>
    <dgm:pt modelId="{1035E7A0-FF9F-4E64-9D71-5F5AF41BBBD4}" type="parTrans" cxnId="{E28211DB-7128-4075-978F-7C419C6719AD}">
      <dgm:prSet/>
      <dgm:spPr/>
      <dgm:t>
        <a:bodyPr/>
        <a:lstStyle/>
        <a:p>
          <a:endParaRPr lang="en-US"/>
        </a:p>
      </dgm:t>
    </dgm:pt>
    <dgm:pt modelId="{C61C97B8-0674-402D-8BD2-D4045E1021D6}" type="sibTrans" cxnId="{E28211DB-7128-4075-978F-7C419C6719AD}">
      <dgm:prSet/>
      <dgm:spPr/>
      <dgm:t>
        <a:bodyPr/>
        <a:lstStyle/>
        <a:p>
          <a:endParaRPr lang="en-US"/>
        </a:p>
      </dgm:t>
    </dgm:pt>
    <dgm:pt modelId="{D014C113-200B-4245-8B5E-16AD4F6C5DD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Consistency:</a:t>
          </a:r>
          <a:r>
            <a:rPr lang="en-IN"/>
            <a:t> Look for wicketkeepers with a consistent track record, both in batting and wicketkeeping, to ensure stable performance throughout the tournament.</a:t>
          </a:r>
          <a:endParaRPr lang="en-US"/>
        </a:p>
      </dgm:t>
    </dgm:pt>
    <dgm:pt modelId="{1DF9DA03-C5FA-4DAF-B2FA-80647955A3B2}" type="parTrans" cxnId="{64CCC0AA-D745-4FB9-86B4-2450B77FD7CB}">
      <dgm:prSet/>
      <dgm:spPr/>
      <dgm:t>
        <a:bodyPr/>
        <a:lstStyle/>
        <a:p>
          <a:endParaRPr lang="en-US"/>
        </a:p>
      </dgm:t>
    </dgm:pt>
    <dgm:pt modelId="{0EB1D04B-3D35-445E-B2FB-1232F5564B53}" type="sibTrans" cxnId="{64CCC0AA-D745-4FB9-86B4-2450B77FD7CB}">
      <dgm:prSet/>
      <dgm:spPr/>
      <dgm:t>
        <a:bodyPr/>
        <a:lstStyle/>
        <a:p>
          <a:endParaRPr lang="en-US"/>
        </a:p>
      </dgm:t>
    </dgm:pt>
    <dgm:pt modelId="{68D25767-D8F1-4886-A00B-468CB94DFE1D}" type="pres">
      <dgm:prSet presAssocID="{387920DD-7DAE-47E3-B8D7-7B2549B82C7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7AE4DE-6848-439D-B9E2-DEF2ABD26DDB}" type="pres">
      <dgm:prSet presAssocID="{2C76193E-FD3A-4129-A967-92B5159CF6DF}" presName="compNode" presStyleCnt="0"/>
      <dgm:spPr/>
    </dgm:pt>
    <dgm:pt modelId="{D295D39C-A684-46FD-8549-4303BBAA368E}" type="pres">
      <dgm:prSet presAssocID="{2C76193E-FD3A-4129-A967-92B5159CF6DF}" presName="bgRect" presStyleLbl="bgShp" presStyleIdx="0" presStyleCnt="5"/>
      <dgm:spPr/>
    </dgm:pt>
    <dgm:pt modelId="{D503981B-D566-49AF-A4F4-D7E448F10EE5}" type="pres">
      <dgm:prSet presAssocID="{2C76193E-FD3A-4129-A967-92B5159CF6D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icket"/>
        </a:ext>
      </dgm:extLst>
    </dgm:pt>
    <dgm:pt modelId="{8F467FD8-0680-43BE-A8C0-397C8A19F199}" type="pres">
      <dgm:prSet presAssocID="{2C76193E-FD3A-4129-A967-92B5159CF6DF}" presName="spaceRect" presStyleCnt="0"/>
      <dgm:spPr/>
    </dgm:pt>
    <dgm:pt modelId="{9D8A24B3-7E79-42CD-B6A0-9E2B68A37FEC}" type="pres">
      <dgm:prSet presAssocID="{2C76193E-FD3A-4129-A967-92B5159CF6DF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3BAC7A1-C0F8-4B70-ACD2-AF60BCE56A17}" type="pres">
      <dgm:prSet presAssocID="{72B0DB0B-84CC-4B17-BDFC-E7217D725483}" presName="sibTrans" presStyleCnt="0"/>
      <dgm:spPr/>
    </dgm:pt>
    <dgm:pt modelId="{67E27115-C403-46EE-A61E-CD2C0385D6D7}" type="pres">
      <dgm:prSet presAssocID="{56ABB7A8-1FC8-41F7-98A4-C81B05C9F916}" presName="compNode" presStyleCnt="0"/>
      <dgm:spPr/>
    </dgm:pt>
    <dgm:pt modelId="{714E8BD9-1F8B-4CA8-BFD2-E11AEDE734DE}" type="pres">
      <dgm:prSet presAssocID="{56ABB7A8-1FC8-41F7-98A4-C81B05C9F916}" presName="bgRect" presStyleLbl="bgShp" presStyleIdx="1" presStyleCnt="5"/>
      <dgm:spPr/>
    </dgm:pt>
    <dgm:pt modelId="{9D09F8AA-FA9B-462B-889B-2B4619D877B0}" type="pres">
      <dgm:prSet presAssocID="{56ABB7A8-1FC8-41F7-98A4-C81B05C9F91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FC23C357-76CE-4E5A-A6F8-E0DA01B3B2FD}" type="pres">
      <dgm:prSet presAssocID="{56ABB7A8-1FC8-41F7-98A4-C81B05C9F916}" presName="spaceRect" presStyleCnt="0"/>
      <dgm:spPr/>
    </dgm:pt>
    <dgm:pt modelId="{3776F7AD-A0BF-43EA-9E85-485A1A01C754}" type="pres">
      <dgm:prSet presAssocID="{56ABB7A8-1FC8-41F7-98A4-C81B05C9F916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BAFDEA5-A880-4317-B0D6-E62501F6E4A7}" type="pres">
      <dgm:prSet presAssocID="{4971E13A-C5CD-4051-89DC-A057ABA89EAA}" presName="sibTrans" presStyleCnt="0"/>
      <dgm:spPr/>
    </dgm:pt>
    <dgm:pt modelId="{E2892DA7-0A8E-4915-A839-CE07EC761CF2}" type="pres">
      <dgm:prSet presAssocID="{C8297BE6-B45D-4D45-8F46-D3A59E07CB89}" presName="compNode" presStyleCnt="0"/>
      <dgm:spPr/>
    </dgm:pt>
    <dgm:pt modelId="{21E40A95-DBC2-45E5-977E-858D6B2DB83F}" type="pres">
      <dgm:prSet presAssocID="{C8297BE6-B45D-4D45-8F46-D3A59E07CB89}" presName="bgRect" presStyleLbl="bgShp" presStyleIdx="2" presStyleCnt="5"/>
      <dgm:spPr/>
    </dgm:pt>
    <dgm:pt modelId="{ADAF7D3E-BE46-4F68-A1BE-E833C7C6A1DE}" type="pres">
      <dgm:prSet presAssocID="{C8297BE6-B45D-4D45-8F46-D3A59E07CB8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4E952073-DB7A-4739-B9A4-4562CFAC5D3D}" type="pres">
      <dgm:prSet presAssocID="{C8297BE6-B45D-4D45-8F46-D3A59E07CB89}" presName="spaceRect" presStyleCnt="0"/>
      <dgm:spPr/>
    </dgm:pt>
    <dgm:pt modelId="{4B7377D2-CE95-4EBF-84B8-ABB9403163D3}" type="pres">
      <dgm:prSet presAssocID="{C8297BE6-B45D-4D45-8F46-D3A59E07CB89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0D573D4-152D-4813-A5BE-077B5CC2EED0}" type="pres">
      <dgm:prSet presAssocID="{F6192980-5B4D-40BA-8CAA-BB4328786962}" presName="sibTrans" presStyleCnt="0"/>
      <dgm:spPr/>
    </dgm:pt>
    <dgm:pt modelId="{95005C2E-9C0C-4A5A-AB1F-D26E03FDB92F}" type="pres">
      <dgm:prSet presAssocID="{54DC7651-5AE2-4FC7-AF34-7187DDD3FB41}" presName="compNode" presStyleCnt="0"/>
      <dgm:spPr/>
    </dgm:pt>
    <dgm:pt modelId="{26AD697A-4B00-476F-A535-73530A4CFE53}" type="pres">
      <dgm:prSet presAssocID="{54DC7651-5AE2-4FC7-AF34-7187DDD3FB41}" presName="bgRect" presStyleLbl="bgShp" presStyleIdx="3" presStyleCnt="5"/>
      <dgm:spPr/>
    </dgm:pt>
    <dgm:pt modelId="{150ADF18-1CB7-4D3E-819F-F5D664D7B681}" type="pres">
      <dgm:prSet presAssocID="{54DC7651-5AE2-4FC7-AF34-7187DDD3FB4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icket bat and ball"/>
        </a:ext>
      </dgm:extLst>
    </dgm:pt>
    <dgm:pt modelId="{91EAE491-1190-4824-B1DB-DABB3DDBFBC0}" type="pres">
      <dgm:prSet presAssocID="{54DC7651-5AE2-4FC7-AF34-7187DDD3FB41}" presName="spaceRect" presStyleCnt="0"/>
      <dgm:spPr/>
    </dgm:pt>
    <dgm:pt modelId="{4DA055EA-93F9-45F2-AB7E-94404064A4BD}" type="pres">
      <dgm:prSet presAssocID="{54DC7651-5AE2-4FC7-AF34-7187DDD3FB41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0A9D945-CDA1-4682-AD22-4A405F334A84}" type="pres">
      <dgm:prSet presAssocID="{C61C97B8-0674-402D-8BD2-D4045E1021D6}" presName="sibTrans" presStyleCnt="0"/>
      <dgm:spPr/>
    </dgm:pt>
    <dgm:pt modelId="{F0F9E544-BB22-4381-A18E-64AA1E473532}" type="pres">
      <dgm:prSet presAssocID="{D014C113-200B-4245-8B5E-16AD4F6C5DD0}" presName="compNode" presStyleCnt="0"/>
      <dgm:spPr/>
    </dgm:pt>
    <dgm:pt modelId="{707D37C1-2CC1-4396-9929-0696D924CE4E}" type="pres">
      <dgm:prSet presAssocID="{D014C113-200B-4245-8B5E-16AD4F6C5DD0}" presName="bgRect" presStyleLbl="bgShp" presStyleIdx="4" presStyleCnt="5"/>
      <dgm:spPr/>
    </dgm:pt>
    <dgm:pt modelId="{EA30269B-49B1-4CD5-B592-FCD86081F285}" type="pres">
      <dgm:prSet presAssocID="{D014C113-200B-4245-8B5E-16AD4F6C5DD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059D798C-D393-49CE-A2EA-6A96B1255CC2}" type="pres">
      <dgm:prSet presAssocID="{D014C113-200B-4245-8B5E-16AD4F6C5DD0}" presName="spaceRect" presStyleCnt="0"/>
      <dgm:spPr/>
    </dgm:pt>
    <dgm:pt modelId="{4E6F2273-B7EA-4F7E-9B78-AC6A39689173}" type="pres">
      <dgm:prSet presAssocID="{D014C113-200B-4245-8B5E-16AD4F6C5DD0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A20BC63B-F385-44DB-B950-22923D607F5E}" srcId="{387920DD-7DAE-47E3-B8D7-7B2549B82C76}" destId="{2C76193E-FD3A-4129-A967-92B5159CF6DF}" srcOrd="0" destOrd="0" parTransId="{B000C583-9911-4854-BA58-93A2FFB93E12}" sibTransId="{72B0DB0B-84CC-4B17-BDFC-E7217D725483}"/>
    <dgm:cxn modelId="{62C88277-D926-4A57-8318-B0B40E7BE7D7}" type="presOf" srcId="{56ABB7A8-1FC8-41F7-98A4-C81B05C9F916}" destId="{3776F7AD-A0BF-43EA-9E85-485A1A01C754}" srcOrd="0" destOrd="0" presId="urn:microsoft.com/office/officeart/2018/2/layout/IconVerticalSolidList"/>
    <dgm:cxn modelId="{F752D263-1B15-4E62-926A-72F61BF6BD79}" srcId="{387920DD-7DAE-47E3-B8D7-7B2549B82C76}" destId="{56ABB7A8-1FC8-41F7-98A4-C81B05C9F916}" srcOrd="1" destOrd="0" parTransId="{2D16A264-FFB6-47A9-9AF7-5970AE90C78B}" sibTransId="{4971E13A-C5CD-4051-89DC-A057ABA89EAA}"/>
    <dgm:cxn modelId="{8FE22D81-8420-4260-97B5-A8C20C5C6E7B}" type="presOf" srcId="{C8297BE6-B45D-4D45-8F46-D3A59E07CB89}" destId="{4B7377D2-CE95-4EBF-84B8-ABB9403163D3}" srcOrd="0" destOrd="0" presId="urn:microsoft.com/office/officeart/2018/2/layout/IconVerticalSolidList"/>
    <dgm:cxn modelId="{E28211DB-7128-4075-978F-7C419C6719AD}" srcId="{387920DD-7DAE-47E3-B8D7-7B2549B82C76}" destId="{54DC7651-5AE2-4FC7-AF34-7187DDD3FB41}" srcOrd="3" destOrd="0" parTransId="{1035E7A0-FF9F-4E64-9D71-5F5AF41BBBD4}" sibTransId="{C61C97B8-0674-402D-8BD2-D4045E1021D6}"/>
    <dgm:cxn modelId="{64CCC0AA-D745-4FB9-86B4-2450B77FD7CB}" srcId="{387920DD-7DAE-47E3-B8D7-7B2549B82C76}" destId="{D014C113-200B-4245-8B5E-16AD4F6C5DD0}" srcOrd="4" destOrd="0" parTransId="{1DF9DA03-C5FA-4DAF-B2FA-80647955A3B2}" sibTransId="{0EB1D04B-3D35-445E-B2FB-1232F5564B53}"/>
    <dgm:cxn modelId="{224236DC-7465-42A1-A079-B9B945405E6C}" type="presOf" srcId="{D014C113-200B-4245-8B5E-16AD4F6C5DD0}" destId="{4E6F2273-B7EA-4F7E-9B78-AC6A39689173}" srcOrd="0" destOrd="0" presId="urn:microsoft.com/office/officeart/2018/2/layout/IconVerticalSolidList"/>
    <dgm:cxn modelId="{CD301E99-B3F8-4DE2-BA89-27B59499C8C8}" type="presOf" srcId="{387920DD-7DAE-47E3-B8D7-7B2549B82C76}" destId="{68D25767-D8F1-4886-A00B-468CB94DFE1D}" srcOrd="0" destOrd="0" presId="urn:microsoft.com/office/officeart/2018/2/layout/IconVerticalSolidList"/>
    <dgm:cxn modelId="{9F24E956-5985-4825-A714-DE68FAE9300B}" type="presOf" srcId="{2C76193E-FD3A-4129-A967-92B5159CF6DF}" destId="{9D8A24B3-7E79-42CD-B6A0-9E2B68A37FEC}" srcOrd="0" destOrd="0" presId="urn:microsoft.com/office/officeart/2018/2/layout/IconVerticalSolidList"/>
    <dgm:cxn modelId="{94E30E82-E208-4399-BA24-F94901F3837A}" type="presOf" srcId="{54DC7651-5AE2-4FC7-AF34-7187DDD3FB41}" destId="{4DA055EA-93F9-45F2-AB7E-94404064A4BD}" srcOrd="0" destOrd="0" presId="urn:microsoft.com/office/officeart/2018/2/layout/IconVerticalSolidList"/>
    <dgm:cxn modelId="{4ECA5FB1-1938-4F3E-A5C8-091697949927}" srcId="{387920DD-7DAE-47E3-B8D7-7B2549B82C76}" destId="{C8297BE6-B45D-4D45-8F46-D3A59E07CB89}" srcOrd="2" destOrd="0" parTransId="{694073AB-C813-46BB-B2FC-57B66F0C10DD}" sibTransId="{F6192980-5B4D-40BA-8CAA-BB4328786962}"/>
    <dgm:cxn modelId="{31CFC7AD-A311-4B4D-9211-BDB2D6C785E1}" type="presParOf" srcId="{68D25767-D8F1-4886-A00B-468CB94DFE1D}" destId="{D47AE4DE-6848-439D-B9E2-DEF2ABD26DDB}" srcOrd="0" destOrd="0" presId="urn:microsoft.com/office/officeart/2018/2/layout/IconVerticalSolidList"/>
    <dgm:cxn modelId="{50FE2AF1-F86E-4668-8BF5-AF708367FAF9}" type="presParOf" srcId="{D47AE4DE-6848-439D-B9E2-DEF2ABD26DDB}" destId="{D295D39C-A684-46FD-8549-4303BBAA368E}" srcOrd="0" destOrd="0" presId="urn:microsoft.com/office/officeart/2018/2/layout/IconVerticalSolidList"/>
    <dgm:cxn modelId="{90E6E0AF-912A-453D-9FE0-2FA90D332AA0}" type="presParOf" srcId="{D47AE4DE-6848-439D-B9E2-DEF2ABD26DDB}" destId="{D503981B-D566-49AF-A4F4-D7E448F10EE5}" srcOrd="1" destOrd="0" presId="urn:microsoft.com/office/officeart/2018/2/layout/IconVerticalSolidList"/>
    <dgm:cxn modelId="{916116D2-C7C5-4283-996D-151663A85038}" type="presParOf" srcId="{D47AE4DE-6848-439D-B9E2-DEF2ABD26DDB}" destId="{8F467FD8-0680-43BE-A8C0-397C8A19F199}" srcOrd="2" destOrd="0" presId="urn:microsoft.com/office/officeart/2018/2/layout/IconVerticalSolidList"/>
    <dgm:cxn modelId="{D1B3F221-A11F-4278-82DD-15D00470590E}" type="presParOf" srcId="{D47AE4DE-6848-439D-B9E2-DEF2ABD26DDB}" destId="{9D8A24B3-7E79-42CD-B6A0-9E2B68A37FEC}" srcOrd="3" destOrd="0" presId="urn:microsoft.com/office/officeart/2018/2/layout/IconVerticalSolidList"/>
    <dgm:cxn modelId="{A99DFB5F-14E5-4711-B10D-D7DC9EA6CC06}" type="presParOf" srcId="{68D25767-D8F1-4886-A00B-468CB94DFE1D}" destId="{33BAC7A1-C0F8-4B70-ACD2-AF60BCE56A17}" srcOrd="1" destOrd="0" presId="urn:microsoft.com/office/officeart/2018/2/layout/IconVerticalSolidList"/>
    <dgm:cxn modelId="{4D603655-CB7E-4443-A18B-A0647784E4C1}" type="presParOf" srcId="{68D25767-D8F1-4886-A00B-468CB94DFE1D}" destId="{67E27115-C403-46EE-A61E-CD2C0385D6D7}" srcOrd="2" destOrd="0" presId="urn:microsoft.com/office/officeart/2018/2/layout/IconVerticalSolidList"/>
    <dgm:cxn modelId="{2776A694-3BA3-4CC9-B4EA-8028D58BB50F}" type="presParOf" srcId="{67E27115-C403-46EE-A61E-CD2C0385D6D7}" destId="{714E8BD9-1F8B-4CA8-BFD2-E11AEDE734DE}" srcOrd="0" destOrd="0" presId="urn:microsoft.com/office/officeart/2018/2/layout/IconVerticalSolidList"/>
    <dgm:cxn modelId="{5B8E9C69-7AFF-4535-8E2D-D5FB0DF0DE44}" type="presParOf" srcId="{67E27115-C403-46EE-A61E-CD2C0385D6D7}" destId="{9D09F8AA-FA9B-462B-889B-2B4619D877B0}" srcOrd="1" destOrd="0" presId="urn:microsoft.com/office/officeart/2018/2/layout/IconVerticalSolidList"/>
    <dgm:cxn modelId="{972FC9D6-2E3D-4ECD-AF89-039D74A7019A}" type="presParOf" srcId="{67E27115-C403-46EE-A61E-CD2C0385D6D7}" destId="{FC23C357-76CE-4E5A-A6F8-E0DA01B3B2FD}" srcOrd="2" destOrd="0" presId="urn:microsoft.com/office/officeart/2018/2/layout/IconVerticalSolidList"/>
    <dgm:cxn modelId="{DB2D4CAA-AA74-4E1F-88FD-142F1D49DA54}" type="presParOf" srcId="{67E27115-C403-46EE-A61E-CD2C0385D6D7}" destId="{3776F7AD-A0BF-43EA-9E85-485A1A01C754}" srcOrd="3" destOrd="0" presId="urn:microsoft.com/office/officeart/2018/2/layout/IconVerticalSolidList"/>
    <dgm:cxn modelId="{9B065A0B-BD8E-45A0-BC77-100D7B6CF9A5}" type="presParOf" srcId="{68D25767-D8F1-4886-A00B-468CB94DFE1D}" destId="{8BAFDEA5-A880-4317-B0D6-E62501F6E4A7}" srcOrd="3" destOrd="0" presId="urn:microsoft.com/office/officeart/2018/2/layout/IconVerticalSolidList"/>
    <dgm:cxn modelId="{CCB54B8D-DA50-4989-A339-CBEAB6D108C1}" type="presParOf" srcId="{68D25767-D8F1-4886-A00B-468CB94DFE1D}" destId="{E2892DA7-0A8E-4915-A839-CE07EC761CF2}" srcOrd="4" destOrd="0" presId="urn:microsoft.com/office/officeart/2018/2/layout/IconVerticalSolidList"/>
    <dgm:cxn modelId="{281C537B-9527-47B1-BA50-310CD4247F46}" type="presParOf" srcId="{E2892DA7-0A8E-4915-A839-CE07EC761CF2}" destId="{21E40A95-DBC2-45E5-977E-858D6B2DB83F}" srcOrd="0" destOrd="0" presId="urn:microsoft.com/office/officeart/2018/2/layout/IconVerticalSolidList"/>
    <dgm:cxn modelId="{E0F4B0B2-81D3-4964-93A0-A9D29F0F7909}" type="presParOf" srcId="{E2892DA7-0A8E-4915-A839-CE07EC761CF2}" destId="{ADAF7D3E-BE46-4F68-A1BE-E833C7C6A1DE}" srcOrd="1" destOrd="0" presId="urn:microsoft.com/office/officeart/2018/2/layout/IconVerticalSolidList"/>
    <dgm:cxn modelId="{7F528836-2E76-431B-BF04-EB093D6ACEA6}" type="presParOf" srcId="{E2892DA7-0A8E-4915-A839-CE07EC761CF2}" destId="{4E952073-DB7A-4739-B9A4-4562CFAC5D3D}" srcOrd="2" destOrd="0" presId="urn:microsoft.com/office/officeart/2018/2/layout/IconVerticalSolidList"/>
    <dgm:cxn modelId="{A43F11D8-59DB-49D0-9644-42116441335A}" type="presParOf" srcId="{E2892DA7-0A8E-4915-A839-CE07EC761CF2}" destId="{4B7377D2-CE95-4EBF-84B8-ABB9403163D3}" srcOrd="3" destOrd="0" presId="urn:microsoft.com/office/officeart/2018/2/layout/IconVerticalSolidList"/>
    <dgm:cxn modelId="{AF328768-28A3-4AFD-8E04-E1DE4B3FE2D7}" type="presParOf" srcId="{68D25767-D8F1-4886-A00B-468CB94DFE1D}" destId="{A0D573D4-152D-4813-A5BE-077B5CC2EED0}" srcOrd="5" destOrd="0" presId="urn:microsoft.com/office/officeart/2018/2/layout/IconVerticalSolidList"/>
    <dgm:cxn modelId="{E238EE6B-B9ED-4507-B46B-90A109E345F6}" type="presParOf" srcId="{68D25767-D8F1-4886-A00B-468CB94DFE1D}" destId="{95005C2E-9C0C-4A5A-AB1F-D26E03FDB92F}" srcOrd="6" destOrd="0" presId="urn:microsoft.com/office/officeart/2018/2/layout/IconVerticalSolidList"/>
    <dgm:cxn modelId="{3554C108-8887-4A16-9439-BF9677EF899E}" type="presParOf" srcId="{95005C2E-9C0C-4A5A-AB1F-D26E03FDB92F}" destId="{26AD697A-4B00-476F-A535-73530A4CFE53}" srcOrd="0" destOrd="0" presId="urn:microsoft.com/office/officeart/2018/2/layout/IconVerticalSolidList"/>
    <dgm:cxn modelId="{420F09B4-F0EB-46AF-B2D8-E54EDFAC63DF}" type="presParOf" srcId="{95005C2E-9C0C-4A5A-AB1F-D26E03FDB92F}" destId="{150ADF18-1CB7-4D3E-819F-F5D664D7B681}" srcOrd="1" destOrd="0" presId="urn:microsoft.com/office/officeart/2018/2/layout/IconVerticalSolidList"/>
    <dgm:cxn modelId="{A0CA20A4-100B-4B8E-8761-FCEE597F46EA}" type="presParOf" srcId="{95005C2E-9C0C-4A5A-AB1F-D26E03FDB92F}" destId="{91EAE491-1190-4824-B1DB-DABB3DDBFBC0}" srcOrd="2" destOrd="0" presId="urn:microsoft.com/office/officeart/2018/2/layout/IconVerticalSolidList"/>
    <dgm:cxn modelId="{F0FDF85C-6ADC-4521-8ADC-78909BABBF8C}" type="presParOf" srcId="{95005C2E-9C0C-4A5A-AB1F-D26E03FDB92F}" destId="{4DA055EA-93F9-45F2-AB7E-94404064A4BD}" srcOrd="3" destOrd="0" presId="urn:microsoft.com/office/officeart/2018/2/layout/IconVerticalSolidList"/>
    <dgm:cxn modelId="{16146F0F-00BF-40E0-BAD1-7ECD20B3E97C}" type="presParOf" srcId="{68D25767-D8F1-4886-A00B-468CB94DFE1D}" destId="{30A9D945-CDA1-4682-AD22-4A405F334A84}" srcOrd="7" destOrd="0" presId="urn:microsoft.com/office/officeart/2018/2/layout/IconVerticalSolidList"/>
    <dgm:cxn modelId="{A3B1D7DB-ACBE-4391-819D-980D9EB20DAE}" type="presParOf" srcId="{68D25767-D8F1-4886-A00B-468CB94DFE1D}" destId="{F0F9E544-BB22-4381-A18E-64AA1E473532}" srcOrd="8" destOrd="0" presId="urn:microsoft.com/office/officeart/2018/2/layout/IconVerticalSolidList"/>
    <dgm:cxn modelId="{E3EED4FF-1BBD-492E-884A-31802C6A7FC7}" type="presParOf" srcId="{F0F9E544-BB22-4381-A18E-64AA1E473532}" destId="{707D37C1-2CC1-4396-9929-0696D924CE4E}" srcOrd="0" destOrd="0" presId="urn:microsoft.com/office/officeart/2018/2/layout/IconVerticalSolidList"/>
    <dgm:cxn modelId="{3779C976-7C7B-45F0-AC9A-2949E2EBFAC6}" type="presParOf" srcId="{F0F9E544-BB22-4381-A18E-64AA1E473532}" destId="{EA30269B-49B1-4CD5-B592-FCD86081F285}" srcOrd="1" destOrd="0" presId="urn:microsoft.com/office/officeart/2018/2/layout/IconVerticalSolidList"/>
    <dgm:cxn modelId="{8B4C96BD-C6C0-4D27-AEF8-1C33253BE01B}" type="presParOf" srcId="{F0F9E544-BB22-4381-A18E-64AA1E473532}" destId="{059D798C-D393-49CE-A2EA-6A96B1255CC2}" srcOrd="2" destOrd="0" presId="urn:microsoft.com/office/officeart/2018/2/layout/IconVerticalSolidList"/>
    <dgm:cxn modelId="{2D978DED-0929-4587-8974-04976FE38F7C}" type="presParOf" srcId="{F0F9E544-BB22-4381-A18E-64AA1E473532}" destId="{4E6F2273-B7EA-4F7E-9B78-AC6A3968917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95D39C-A684-46FD-8549-4303BBAA368E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03981B-D566-49AF-A4F4-D7E448F10EE5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A24B3-7E79-42CD-B6A0-9E2B68A37FEC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900" b="1" kern="1200"/>
            <a:t>Batting Ability: </a:t>
          </a:r>
          <a:r>
            <a:rPr lang="en-IN" sz="1900" kern="1200"/>
            <a:t>Wicketkeepers is often expected to contribute to the team’s run total with aggressive batting, emphasis is on scoring runs quickly.</a:t>
          </a:r>
          <a:endParaRPr lang="en-US" sz="1900" kern="1200"/>
        </a:p>
      </dsp:txBody>
      <dsp:txXfrm>
        <a:off x="836323" y="3399"/>
        <a:ext cx="9679276" cy="724089"/>
      </dsp:txXfrm>
    </dsp:sp>
    <dsp:sp modelId="{714E8BD9-1F8B-4CA8-BFD2-E11AEDE734DE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09F8AA-FA9B-462B-889B-2B4619D877B0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6F7AD-A0BF-43EA-9E85-485A1A01C754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900" b="1" kern="1200"/>
            <a:t>Agility and Glovework: </a:t>
          </a:r>
          <a:r>
            <a:rPr lang="en-IN" sz="1900" kern="1200"/>
            <a:t>Strong wicketkeeping skills are vital. Look for wicketkeepers with quick reflexes, clean catching ability, and accurate stumpings.</a:t>
          </a:r>
          <a:endParaRPr lang="en-US" sz="1900" kern="1200"/>
        </a:p>
      </dsp:txBody>
      <dsp:txXfrm>
        <a:off x="836323" y="908511"/>
        <a:ext cx="9679276" cy="724089"/>
      </dsp:txXfrm>
    </dsp:sp>
    <dsp:sp modelId="{21E40A95-DBC2-45E5-977E-858D6B2DB83F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AF7D3E-BE46-4F68-A1BE-E833C7C6A1DE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7377D2-CE95-4EBF-84B8-ABB9403163D3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900" b="1" kern="1200"/>
            <a:t>Fielding:</a:t>
          </a:r>
          <a:r>
            <a:rPr lang="en-IN" sz="1900" kern="1200"/>
            <a:t> Prioritize wicketkeepers with excellent fielding skills, capable of creating run-out opportunities.</a:t>
          </a:r>
          <a:endParaRPr lang="en-US" sz="1900" kern="1200"/>
        </a:p>
      </dsp:txBody>
      <dsp:txXfrm>
        <a:off x="836323" y="1813624"/>
        <a:ext cx="9679276" cy="724089"/>
      </dsp:txXfrm>
    </dsp:sp>
    <dsp:sp modelId="{26AD697A-4B00-476F-A535-73530A4CFE53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0ADF18-1CB7-4D3E-819F-F5D664D7B681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A055EA-93F9-45F2-AB7E-94404064A4BD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900" b="1" kern="1200" dirty="0"/>
            <a:t>Versatility:</a:t>
          </a:r>
          <a:r>
            <a:rPr lang="en-IN" sz="1900" kern="1200" dirty="0"/>
            <a:t> Choose wicketkeepers who can adapt to different match scenarios and contribute effectively to various batting positions.</a:t>
          </a:r>
          <a:endParaRPr lang="en-US" sz="1900" kern="1200" dirty="0"/>
        </a:p>
      </dsp:txBody>
      <dsp:txXfrm>
        <a:off x="836323" y="2718736"/>
        <a:ext cx="9679276" cy="724089"/>
      </dsp:txXfrm>
    </dsp:sp>
    <dsp:sp modelId="{707D37C1-2CC1-4396-9929-0696D924CE4E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0269B-49B1-4CD5-B592-FCD86081F285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6F2273-B7EA-4F7E-9B78-AC6A39689173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900" b="1" kern="1200"/>
            <a:t>Consistency:</a:t>
          </a:r>
          <a:r>
            <a:rPr lang="en-IN" sz="1900" kern="1200"/>
            <a:t> Look for wicketkeepers with a consistent track record, both in batting and wicketkeeping, to ensure stable performance throughout the tournament.</a:t>
          </a:r>
          <a:endParaRPr lang="en-US" sz="1900" kern="1200"/>
        </a:p>
      </dsp:txBody>
      <dsp:txXfrm>
        <a:off x="836323" y="3623848"/>
        <a:ext cx="9679276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C3EBE-7463-4DDB-B874-2C7CAF719253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F026-42ED-4380-91A0-4E4E5F18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42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2DD103-0287-F364-7494-0ED84EC3A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A210B26-1C6A-923E-0E8A-EED2B07DF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9AC2AA1-29AB-C42C-4B24-A65E4842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7CD4-3DA5-408F-AFA9-B99E5DEAF4EA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756173A-D39F-4CA7-CF0C-ACCB2069A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028FE7-20E8-805E-9358-CE036E7D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31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686DCB-37B6-568D-6010-9B054C45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18D9420-43D0-A804-9D79-710860B9C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1624DF-A077-4D1A-DCFB-B70D7F5E0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95F35-1FB1-4AF3-B42F-8A7B10EAB01B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769770C-C0F7-757B-442B-996FA8C06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5756A6E-94E0-02A4-B75A-B578E4E35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3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712EFF8-8D47-468B-FF81-11A15C4347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8BA4A71-5E9E-18A9-F6A4-2EFADE7F4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E3CF2B-D647-69FF-6526-D41A0F0BB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71D9C-C8AB-4273-83BC-E978243FB8DB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8D42419-6FDB-D115-6755-A88415DA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225CB5-6098-D3BF-AE72-A21062AB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25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413D73-8178-5911-ECAB-F03D9730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C7A26B-1082-5B4B-E6B7-11DC5FB58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5CDA9F8-6C12-F897-F474-51932F8B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6DEE2-C65D-45A2-B9C0-502BEE98B6E0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05FFE7-9BF1-190A-DFF1-0959BD13E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A0ABEBD-18F7-AE5A-8D0F-E146433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770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A42069-AC31-7A99-A559-83404FBE4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478A340-7B49-B204-EBD3-CC08C0958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7F316EC-4AFE-BC04-6272-9C48BE0B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F914-E566-4330-BDD1-B2716C4ACF23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2CAD928-B79A-91CA-750C-CB669ECD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0CC669-EF5F-DE8D-E2C5-99D8C2AA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3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796C97-9E7E-E866-56CE-5F74CE5B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58FF2F-6142-0CC0-5B80-F1723B4A2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0FB1908-7C9B-5ED9-A127-D39065F87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A149EDA-07F8-F20C-D753-F5CE53007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58D4-984C-4559-B4BC-43412564FDF3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DEB86B-F4B3-4F87-E4CF-FA0D061D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BDA06AD-058F-51C7-8AE6-E3C1577D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71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EF476B-87D1-213A-EEC6-BD0F347E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9FC6AD3-8CE1-48B3-DA8C-49BDFB009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D219BCF-4970-0C13-7E6E-11CE015B2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8BAAC80-D293-C9B5-88FE-F97ACB8C5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B47C2BA-0426-5C42-9433-A4AB41F1A5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D7CCD7C-C723-72BC-2088-1E7834E7C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220B-EFA1-4DB8-B12C-2ADA2BFC78C9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626C9EF-DFA9-04D6-D53F-9CDF9A8C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DCF320D-29C8-EA8B-A0A6-A40F12768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5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00714B-0745-AFF1-CE3B-81B39093E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FF56D55-EEBC-EB81-4768-163F165A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CEB6-C8E1-43D9-B013-426B4D48A50E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EBE99D2-ACFF-EED2-C6E4-59BD90651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AB4F4B9-8C73-53AF-7FE2-4282DF92D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6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C4D643D-9F62-CAEC-321D-C083F0BC9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1931E-2140-4970-96A2-7992EAE19717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58A8D66-DEEE-0034-0B36-BC8966D3E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1B79B82-615F-28D8-B92C-A6B19DA18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92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410E9F-FF9C-2798-C75F-EFE73A77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1637DC0-D0AB-4889-4F38-9F11E2A1B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EB2F392-C6CC-7435-D71A-0B0DDF806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EDE6D8E-D4CD-4312-ED3B-C6F680A15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9AB05-C505-42F1-B8DF-929D569F0C3A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611B3C2-6F4C-8C2D-5FCA-736C2537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B1DD0C3-A326-7C11-0F7F-3781A356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277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2E8D60-7527-3013-ACD8-909746528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93E5DEC-31A6-D588-351D-D011CC59AD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B0EC0E9-CB6A-857C-2B8E-25E240851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F2C4E2F-1AA7-53B3-9A53-FE2031B81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EEA0A-9623-4D59-9D85-0FEFBCF785AA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75AF51C-C0EA-DF15-F943-AC051FFF0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24FDE28-3161-6426-1780-B79DBCC35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95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0BED5CB-E041-650A-004C-873E362C3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52D79FE-52AE-9FE2-3EC6-D03717DC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381A405-1204-0B6F-3087-0FFB589C5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F14700-7038-490C-AD93-8F6FFDC7B1CC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425FF3-A7F2-6347-CB78-54ED81402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1A211D-7ACA-A6CD-4C00-61507A4C4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41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C4FDBE2-32F7-4AC4-A40C-C51C65B1D4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xmlns="" id="{E2B33195-5BCA-4BB7-A82D-6739522687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D2AF8F-68BA-B573-614C-1872900FA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817" y="1370171"/>
            <a:ext cx="4425551" cy="2387600"/>
          </a:xfrm>
        </p:spPr>
        <p:txBody>
          <a:bodyPr>
            <a:normAutofit/>
          </a:bodyPr>
          <a:lstStyle/>
          <a:p>
            <a:pPr algn="l"/>
            <a:r>
              <a:rPr lang="en-US" sz="5100">
                <a:solidFill>
                  <a:srgbClr val="FFFFFF"/>
                </a:solidFill>
              </a:rPr>
              <a:t>IPL AUCTION</a:t>
            </a:r>
            <a:br>
              <a:rPr lang="en-US" sz="5100">
                <a:solidFill>
                  <a:srgbClr val="FFFFFF"/>
                </a:solidFill>
              </a:rPr>
            </a:br>
            <a:r>
              <a:rPr lang="en-US" sz="5100">
                <a:solidFill>
                  <a:srgbClr val="FFFFFF"/>
                </a:solidFill>
              </a:rPr>
              <a:t>DATA ANALYSIS</a:t>
            </a:r>
            <a:br>
              <a:rPr lang="en-US" sz="5100">
                <a:solidFill>
                  <a:srgbClr val="FFFFFF"/>
                </a:solidFill>
              </a:rPr>
            </a:br>
            <a:endParaRPr lang="en-US" sz="51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6BEB643-3CB9-87D6-BB6F-5A8D14FA1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817" y="3849845"/>
            <a:ext cx="4425551" cy="1881751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By Shreya Ankush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CF8AD9F3-9AF6-494F-83A3-2F67756393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5976" y="2130090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11156773-3FB3-46D9-9F87-8212874048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13872" y="3116072"/>
            <a:ext cx="4378128" cy="3741928"/>
          </a:xfrm>
          <a:custGeom>
            <a:avLst/>
            <a:gdLst>
              <a:gd name="connsiteX0" fmla="*/ 2605183 w 4378128"/>
              <a:gd name="connsiteY0" fmla="*/ 0 h 3741928"/>
              <a:gd name="connsiteX1" fmla="*/ 4262321 w 4378128"/>
              <a:gd name="connsiteY1" fmla="*/ 594897 h 3741928"/>
              <a:gd name="connsiteX2" fmla="*/ 4378128 w 4378128"/>
              <a:gd name="connsiteY2" fmla="*/ 700149 h 3741928"/>
              <a:gd name="connsiteX3" fmla="*/ 4378128 w 4378128"/>
              <a:gd name="connsiteY3" fmla="*/ 3741928 h 3741928"/>
              <a:gd name="connsiteX4" fmla="*/ 263831 w 4378128"/>
              <a:gd name="connsiteY4" fmla="*/ 3741928 h 3741928"/>
              <a:gd name="connsiteX5" fmla="*/ 204729 w 4378128"/>
              <a:gd name="connsiteY5" fmla="*/ 3619238 h 3741928"/>
              <a:gd name="connsiteX6" fmla="*/ 0 w 4378128"/>
              <a:gd name="connsiteY6" fmla="*/ 2605183 h 3741928"/>
              <a:gd name="connsiteX7" fmla="*/ 2605183 w 4378128"/>
              <a:gd name="connsiteY7" fmla="*/ 0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8128" h="3741928">
                <a:moveTo>
                  <a:pt x="2605183" y="0"/>
                </a:moveTo>
                <a:cubicBezTo>
                  <a:pt x="3234659" y="0"/>
                  <a:pt x="3811992" y="223253"/>
                  <a:pt x="4262321" y="594897"/>
                </a:cubicBezTo>
                <a:lnTo>
                  <a:pt x="4378128" y="700149"/>
                </a:lnTo>
                <a:lnTo>
                  <a:pt x="4378128" y="3741928"/>
                </a:lnTo>
                <a:lnTo>
                  <a:pt x="263831" y="3741928"/>
                </a:lnTo>
                <a:lnTo>
                  <a:pt x="204729" y="3619238"/>
                </a:lnTo>
                <a:cubicBezTo>
                  <a:pt x="72899" y="3307558"/>
                  <a:pt x="0" y="2964884"/>
                  <a:pt x="0" y="2605183"/>
                </a:cubicBezTo>
                <a:cubicBezTo>
                  <a:pt x="0" y="1166380"/>
                  <a:pt x="1166380" y="0"/>
                  <a:pt x="2605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E8EA24D0-C854-4AA8-B8FD-D252660D88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99731" y="1"/>
            <a:ext cx="4208478" cy="3678281"/>
          </a:xfrm>
          <a:custGeom>
            <a:avLst/>
            <a:gdLst>
              <a:gd name="connsiteX0" fmla="*/ 711074 w 4208478"/>
              <a:gd name="connsiteY0" fmla="*/ 0 h 3678281"/>
              <a:gd name="connsiteX1" fmla="*/ 3497404 w 4208478"/>
              <a:gd name="connsiteY1" fmla="*/ 0 h 3678281"/>
              <a:gd name="connsiteX2" fmla="*/ 3592161 w 4208478"/>
              <a:gd name="connsiteY2" fmla="*/ 86120 h 3678281"/>
              <a:gd name="connsiteX3" fmla="*/ 4208478 w 4208478"/>
              <a:gd name="connsiteY3" fmla="*/ 1574042 h 3678281"/>
              <a:gd name="connsiteX4" fmla="*/ 2104239 w 4208478"/>
              <a:gd name="connsiteY4" fmla="*/ 3678281 h 3678281"/>
              <a:gd name="connsiteX5" fmla="*/ 0 w 4208478"/>
              <a:gd name="connsiteY5" fmla="*/ 1574042 h 3678281"/>
              <a:gd name="connsiteX6" fmla="*/ 616318 w 4208478"/>
              <a:gd name="connsiteY6" fmla="*/ 86120 h 367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8478" h="3678281">
                <a:moveTo>
                  <a:pt x="711074" y="0"/>
                </a:moveTo>
                <a:lnTo>
                  <a:pt x="3497404" y="0"/>
                </a:lnTo>
                <a:lnTo>
                  <a:pt x="3592161" y="86120"/>
                </a:lnTo>
                <a:cubicBezTo>
                  <a:pt x="3972953" y="466913"/>
                  <a:pt x="4208478" y="992973"/>
                  <a:pt x="4208478" y="1574042"/>
                </a:cubicBezTo>
                <a:cubicBezTo>
                  <a:pt x="4208478" y="2736181"/>
                  <a:pt x="3266378" y="3678281"/>
                  <a:pt x="2104239" y="3678281"/>
                </a:cubicBezTo>
                <a:cubicBezTo>
                  <a:pt x="942100" y="3678281"/>
                  <a:pt x="0" y="2736181"/>
                  <a:pt x="0" y="1574042"/>
                </a:cubicBezTo>
                <a:cubicBezTo>
                  <a:pt x="0" y="992973"/>
                  <a:pt x="235525" y="466913"/>
                  <a:pt x="616318" y="86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Gavel">
            <a:extLst>
              <a:ext uri="{FF2B5EF4-FFF2-40B4-BE49-F238E27FC236}">
                <a16:creationId xmlns:a16="http://schemas.microsoft.com/office/drawing/2014/main" xmlns="" id="{6DC758AB-5710-2BF5-770A-23DFF934A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49286" y="270180"/>
            <a:ext cx="2709367" cy="2709367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55E5952-A7BA-9DBE-17B6-E1BF61E84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305" y="3429000"/>
            <a:ext cx="4109262" cy="33162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58F1AA5-CD87-6C1C-EF84-47624EBC9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0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D47F22ED-3A55-4EDE-A5A8-163D82B092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184EE59-3061-456B-9FB5-98A8E0E74B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39326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7E07B5E-9FB5-4C91-8BE4-6167EB58D0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39326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7524947-EB09-4DD9-973B-9F75BBCD72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26611" y="3576013"/>
            <a:ext cx="2526132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D30C8E25-2DD1-45C6-9F04-0F0CBF6660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3" y="1396067"/>
            <a:ext cx="6858000" cy="40378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BC57EA3C-C239-4132-A618-5CBE9F896B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8268" y="982780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05274A-85A6-C841-A2D6-C6B834895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82" y="456345"/>
            <a:ext cx="3111690" cy="3556097"/>
          </a:xfrm>
        </p:spPr>
        <p:txBody>
          <a:bodyPr anchor="b">
            <a:normAutofit/>
          </a:bodyPr>
          <a:lstStyle/>
          <a:p>
            <a:pPr algn="r"/>
            <a:r>
              <a:rPr lang="en-US" sz="2800">
                <a:solidFill>
                  <a:srgbClr val="FFFFFF"/>
                </a:solidFill>
              </a:rPr>
              <a:t>List of all_rounders with the best batting as well as bowling strike rate and who have faced at least 500 balls in ipl so far have bowled minimum 300 balls.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4CA445-1055-4C8D-67E9-02D3AEE8F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845" y="154648"/>
            <a:ext cx="7769465" cy="2229013"/>
          </a:xfrm>
        </p:spPr>
        <p:txBody>
          <a:bodyPr anchor="ctr"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000" dirty="0">
                <a:effectLst/>
                <a:latin typeface="Calibri" panose="020F0502020204030204" pitchFamily="34" charset="0"/>
              </a:rPr>
              <a:t>SELECT </a:t>
            </a:r>
            <a:r>
              <a:rPr lang="en-IN" sz="2000" dirty="0" err="1">
                <a:effectLst/>
                <a:latin typeface="Calibri" panose="020F0502020204030204" pitchFamily="34" charset="0"/>
              </a:rPr>
              <a:t>a.batsman</a:t>
            </a:r>
            <a:r>
              <a:rPr lang="en-IN" sz="2000" dirty="0">
                <a:effectLst/>
                <a:latin typeface="Calibri" panose="020F0502020204030204" pitchFamily="34" charset="0"/>
              </a:rPr>
              <a:t> AS </a:t>
            </a:r>
            <a:r>
              <a:rPr lang="en-IN" sz="2000" dirty="0" err="1">
                <a:effectLst/>
                <a:latin typeface="Calibri" panose="020F0502020204030204" pitchFamily="34" charset="0"/>
              </a:rPr>
              <a:t>all_rounder</a:t>
            </a:r>
            <a:r>
              <a:rPr lang="en-IN" sz="2000" dirty="0">
                <a:effectLst/>
                <a:latin typeface="Calibri" panose="020F0502020204030204" pitchFamily="34" charset="0"/>
              </a:rPr>
              <a:t>, </a:t>
            </a:r>
            <a:r>
              <a:rPr lang="en-IN" sz="2000" dirty="0" err="1">
                <a:effectLst/>
                <a:latin typeface="Calibri" panose="020F0502020204030204" pitchFamily="34" charset="0"/>
              </a:rPr>
              <a:t>a.batsman_sr</a:t>
            </a:r>
            <a:r>
              <a:rPr lang="en-IN" sz="2000" dirty="0">
                <a:effectLst/>
                <a:latin typeface="Calibri" panose="020F0502020204030204" pitchFamily="34" charset="0"/>
              </a:rPr>
              <a:t>, </a:t>
            </a:r>
            <a:r>
              <a:rPr lang="en-IN" sz="2000" dirty="0" err="1">
                <a:effectLst/>
                <a:latin typeface="Calibri" panose="020F0502020204030204" pitchFamily="34" charset="0"/>
              </a:rPr>
              <a:t>b.bowling_sr</a:t>
            </a:r>
            <a:endParaRPr lang="en-IN" sz="2000" dirty="0">
              <a:effectLst/>
              <a:latin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effectLst/>
                <a:latin typeface="Calibri" panose="020F0502020204030204" pitchFamily="34" charset="0"/>
              </a:rPr>
              <a:t>    FROM </a:t>
            </a:r>
            <a:r>
              <a:rPr lang="en-IN" sz="2000" dirty="0" err="1">
                <a:effectLst/>
                <a:latin typeface="Calibri" panose="020F0502020204030204" pitchFamily="34" charset="0"/>
              </a:rPr>
              <a:t>batting_sr</a:t>
            </a:r>
            <a:r>
              <a:rPr lang="en-IN" sz="2000" dirty="0">
                <a:effectLst/>
                <a:latin typeface="Calibri" panose="020F0502020204030204" pitchFamily="34" charset="0"/>
              </a:rPr>
              <a:t> a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effectLst/>
                <a:latin typeface="Calibri" panose="020F0502020204030204" pitchFamily="34" charset="0"/>
              </a:rPr>
              <a:t>    INNER JOIN</a:t>
            </a: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effectLst/>
                <a:latin typeface="Calibri" panose="020F0502020204030204" pitchFamily="34" charset="0"/>
              </a:rPr>
              <a:t>       </a:t>
            </a:r>
            <a:r>
              <a:rPr lang="en-IN" sz="2000" dirty="0" err="1">
                <a:effectLst/>
                <a:latin typeface="Calibri" panose="020F0502020204030204" pitchFamily="34" charset="0"/>
              </a:rPr>
              <a:t>bowling_sr</a:t>
            </a:r>
            <a:r>
              <a:rPr lang="en-IN" sz="2000" dirty="0">
                <a:effectLst/>
                <a:latin typeface="Calibri" panose="020F0502020204030204" pitchFamily="34" charset="0"/>
              </a:rPr>
              <a:t> b ON </a:t>
            </a:r>
            <a:r>
              <a:rPr lang="en-IN" sz="2000" dirty="0" err="1">
                <a:effectLst/>
                <a:latin typeface="Calibri" panose="020F0502020204030204" pitchFamily="34" charset="0"/>
              </a:rPr>
              <a:t>a.batsman</a:t>
            </a:r>
            <a:r>
              <a:rPr lang="en-IN" sz="2000" dirty="0">
                <a:effectLst/>
                <a:latin typeface="Calibri" panose="020F0502020204030204" pitchFamily="34" charset="0"/>
              </a:rPr>
              <a:t> = </a:t>
            </a:r>
            <a:r>
              <a:rPr lang="en-IN" sz="2000" dirty="0" err="1">
                <a:effectLst/>
                <a:latin typeface="Calibri" panose="020F0502020204030204" pitchFamily="34" charset="0"/>
              </a:rPr>
              <a:t>b.bowler</a:t>
            </a:r>
            <a:endParaRPr lang="en-IN" sz="2000" dirty="0">
              <a:effectLst/>
              <a:latin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effectLst/>
                <a:latin typeface="Calibri" panose="020F0502020204030204" pitchFamily="34" charset="0"/>
              </a:rPr>
              <a:t>   ORDER BY </a:t>
            </a:r>
            <a:r>
              <a:rPr lang="en-IN" sz="2000" dirty="0" err="1">
                <a:effectLst/>
                <a:latin typeface="Calibri" panose="020F0502020204030204" pitchFamily="34" charset="0"/>
              </a:rPr>
              <a:t>a.batsman_sr</a:t>
            </a:r>
            <a:r>
              <a:rPr lang="en-IN" sz="2000" dirty="0">
                <a:effectLst/>
                <a:latin typeface="Calibri" panose="020F0502020204030204" pitchFamily="34" charset="0"/>
              </a:rPr>
              <a:t> DESC, </a:t>
            </a:r>
            <a:r>
              <a:rPr lang="en-IN" sz="2000" dirty="0" err="1">
                <a:effectLst/>
                <a:latin typeface="Calibri" panose="020F0502020204030204" pitchFamily="34" charset="0"/>
              </a:rPr>
              <a:t>b.bowling_sr</a:t>
            </a:r>
            <a:r>
              <a:rPr lang="en-IN" sz="2000" dirty="0">
                <a:effectLst/>
                <a:latin typeface="Calibri" panose="020F0502020204030204" pitchFamily="34" charset="0"/>
              </a:rPr>
              <a:t> ASC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effectLst/>
                <a:latin typeface="Calibri" panose="020F0502020204030204" pitchFamily="34" charset="0"/>
              </a:rPr>
              <a:t>   LIMIT 10;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xmlns="" id="{0B52D3BC-52A1-C638-8850-CD89E2B7932F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454" y="2019926"/>
            <a:ext cx="3909714" cy="1733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ACF230A-51F1-0188-BAE6-417B9E0D8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591" y="3887702"/>
            <a:ext cx="3909714" cy="2956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2084388-C0AE-FFE6-4F6A-CA90FFE33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848" y="3850826"/>
            <a:ext cx="4328527" cy="281777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5021806-984E-A8D9-88E7-FA933985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xmlns="" id="{085F63FD-7187-EDF5-4A0E-C65C389A5EEF}"/>
              </a:ext>
            </a:extLst>
          </p:cNvPr>
          <p:cNvSpPr/>
          <p:nvPr/>
        </p:nvSpPr>
        <p:spPr>
          <a:xfrm>
            <a:off x="245806" y="4699819"/>
            <a:ext cx="3405819" cy="1408437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ALL-ROUNDERS</a:t>
            </a:r>
          </a:p>
        </p:txBody>
      </p:sp>
    </p:spTree>
    <p:extLst>
      <p:ext uri="{BB962C8B-B14F-4D97-AF65-F5344CB8AC3E}">
        <p14:creationId xmlns:p14="http://schemas.microsoft.com/office/powerpoint/2010/main" val="270634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6D16AA-7F82-3D39-7DA4-0403C3DAC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>
                <a:latin typeface="Calibri" panose="020F0502020204030204" pitchFamily="34" charset="0"/>
              </a:rPr>
              <a:t>C</a:t>
            </a:r>
            <a:r>
              <a:rPr lang="en-IN" sz="4400" b="1" u="sng" dirty="0">
                <a:effectLst/>
                <a:latin typeface="Calibri" panose="020F0502020204030204" pitchFamily="34" charset="0"/>
              </a:rPr>
              <a:t>riteria for selecting </a:t>
            </a:r>
            <a:r>
              <a:rPr lang="en-IN" sz="4400" u="sng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WICKETKEEPERS</a:t>
            </a:r>
            <a:r>
              <a:rPr lang="en-IN" sz="4400" u="sng" dirty="0">
                <a:effectLst/>
                <a:latin typeface="Calibri" panose="020F0502020204030204" pitchFamily="34" charset="0"/>
              </a:rPr>
              <a:t> </a:t>
            </a:r>
            <a:r>
              <a:rPr lang="en-IN" sz="4400" b="1" u="sng" dirty="0">
                <a:effectLst/>
                <a:latin typeface="Calibri" panose="020F0502020204030204" pitchFamily="34" charset="0"/>
              </a:rPr>
              <a:t>in the IPL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xmlns="" id="{4C4EE665-5853-C756-60C8-C407A33E2E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986033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592B50-F61A-0C2F-5505-5927BC587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27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3D black question marks with one yellow question mark">
            <a:extLst>
              <a:ext uri="{FF2B5EF4-FFF2-40B4-BE49-F238E27FC236}">
                <a16:creationId xmlns:a16="http://schemas.microsoft.com/office/drawing/2014/main" xmlns="" id="{18170E9D-0AF6-B254-6108-8BBD8C4945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28990" r="6122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84DD39-909D-F937-8B61-EB983C1B2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Additional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C33CA9B-D7D6-0B63-57B2-366ACE92D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69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87AD5E-79AF-E7D2-2B5E-25A9C7F51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1. Get the count of cities that have hosted an IPL match.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8E973E-8C27-A6BD-2BD8-870DFF784B99}"/>
              </a:ext>
            </a:extLst>
          </p:cNvPr>
          <p:cNvSpPr>
            <a:spLocks/>
          </p:cNvSpPr>
          <p:nvPr/>
        </p:nvSpPr>
        <p:spPr>
          <a:xfrm>
            <a:off x="2025446" y="2112579"/>
            <a:ext cx="8495070" cy="419280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/>
          <a:p>
            <a:pPr defTabSz="1051560"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count(city) as </a:t>
            </a:r>
            <a:r>
              <a:rPr lang="en-US" sz="3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city_count</a:t>
            </a: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defTabSz="1051560"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3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IPL_matches</a:t>
            </a: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en-US" sz="3200" dirty="0"/>
          </a:p>
        </p:txBody>
      </p:sp>
      <p:pic>
        <p:nvPicPr>
          <p:cNvPr id="5" name="Picture 4" descr="A close up of a number&#10;&#10;Description automatically generated">
            <a:extLst>
              <a:ext uri="{FF2B5EF4-FFF2-40B4-BE49-F238E27FC236}">
                <a16:creationId xmlns:a16="http://schemas.microsoft.com/office/drawing/2014/main" xmlns="" id="{31DB9889-D60D-5803-8075-27E2172BF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0" y="3898321"/>
            <a:ext cx="5079605" cy="19732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64366C0-7343-988B-1413-430F5211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1B15ED52-F352-441B-82BF-E0EA34836D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B2E3793-BFE6-45A2-9B7B-E18844431C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C4C4868-CB8F-4AF9-9CDB-8108F2C19B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5E0459-6403-40CD-989D-56A4407CA1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3E5B1A8-3AC9-4BD1-9BBC-78CA94F2D1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02E0E2-73CB-F666-883D-24BCED360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2. Create table deliveries_v02 with all the columns of the table ‘deliveries’ and an additional column </a:t>
            </a:r>
            <a:r>
              <a:rPr lang="en-US" sz="2200" dirty="0" err="1">
                <a:solidFill>
                  <a:srgbClr val="FFFFFF"/>
                </a:solidFill>
              </a:rPr>
              <a:t>ball_result</a:t>
            </a:r>
            <a:r>
              <a:rPr lang="en-US" sz="2200" dirty="0">
                <a:solidFill>
                  <a:srgbClr val="FFFFFF"/>
                </a:solidFill>
              </a:rPr>
              <a:t> containing values boundary, dot or other depending on the </a:t>
            </a:r>
            <a:r>
              <a:rPr lang="en-US" sz="2200" dirty="0" err="1">
                <a:solidFill>
                  <a:srgbClr val="FFFFFF"/>
                </a:solidFill>
              </a:rPr>
              <a:t>total_run</a:t>
            </a:r>
            <a:r>
              <a:rPr lang="en-US" sz="2200" dirty="0">
                <a:solidFill>
                  <a:srgbClr val="FFFFFF"/>
                </a:solidFill>
              </a:rPr>
              <a:t> (boundary for &gt;= 4, dot for 0 and other for any other number)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C1427C-415F-392E-240A-91D08C9FC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6102" y="2113934"/>
            <a:ext cx="7123472" cy="383458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CREATE TABLE deliveries_v02 AS	</a:t>
            </a:r>
          </a:p>
          <a:p>
            <a:pPr marL="0" indent="0">
              <a:buNone/>
            </a:pPr>
            <a:r>
              <a:rPr lang="en-US" sz="2400" dirty="0"/>
              <a:t>     SELECT *,		</a:t>
            </a:r>
          </a:p>
          <a:p>
            <a:pPr marL="0" indent="0">
              <a:buNone/>
            </a:pPr>
            <a:r>
              <a:rPr lang="en-US" sz="2400" dirty="0"/>
              <a:t>      CASE			</a:t>
            </a:r>
          </a:p>
          <a:p>
            <a:pPr marL="0" indent="0">
              <a:buNone/>
            </a:pPr>
            <a:r>
              <a:rPr lang="en-US" sz="2400" dirty="0"/>
              <a:t>                 WHEN </a:t>
            </a:r>
            <a:r>
              <a:rPr lang="en-US" sz="2400" dirty="0" err="1"/>
              <a:t>total_runs</a:t>
            </a:r>
            <a:r>
              <a:rPr lang="en-US" sz="2400" dirty="0"/>
              <a:t> &gt;= 4 THEN 'boundary’		  WHEN </a:t>
            </a:r>
            <a:r>
              <a:rPr lang="en-US" sz="2400" dirty="0" err="1"/>
              <a:t>total_runs</a:t>
            </a:r>
            <a:r>
              <a:rPr lang="en-US" sz="2400" dirty="0"/>
              <a:t> = 0 THEN 'dot’			  ELSE 'other’		</a:t>
            </a:r>
          </a:p>
          <a:p>
            <a:pPr marL="0" indent="0">
              <a:buNone/>
            </a:pPr>
            <a:r>
              <a:rPr lang="en-US" sz="2400" dirty="0"/>
              <a:t>      END AS </a:t>
            </a:r>
            <a:r>
              <a:rPr lang="en-US" sz="2400" dirty="0" err="1"/>
              <a:t>ball_result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FROM </a:t>
            </a:r>
            <a:r>
              <a:rPr lang="en-US" sz="2400" dirty="0" err="1"/>
              <a:t>ipl_ball</a:t>
            </a:r>
            <a:r>
              <a:rPr lang="en-US" sz="2400" dirty="0"/>
              <a:t>;</a:t>
            </a:r>
          </a:p>
          <a:p>
            <a:r>
              <a:rPr lang="en-US" sz="2400" dirty="0"/>
              <a:t>select * from deliveries_v02;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EB2EBD-2232-50E3-6227-79D02E31C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B712E947-0734-45F9-9C4F-41114EC3A3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7A23C7-7B90-144D-22F8-AD6CEAC64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457201"/>
            <a:ext cx="5814240" cy="1556870"/>
          </a:xfrm>
        </p:spPr>
        <p:txBody>
          <a:bodyPr anchor="b">
            <a:normAutofit/>
          </a:bodyPr>
          <a:lstStyle/>
          <a:p>
            <a:r>
              <a:rPr lang="en-US" sz="3100"/>
              <a:t>3. Write a query to fetch the total number of boundaries and dot balls from the deliveries_v02 table.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F9B29E-0745-5565-0788-C1B6D7973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6" y="2277036"/>
            <a:ext cx="6237798" cy="34611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select count(</a:t>
            </a:r>
            <a:r>
              <a:rPr lang="en-US" sz="2400" dirty="0" err="1"/>
              <a:t>ball_result</a:t>
            </a:r>
            <a:r>
              <a:rPr lang="en-US" sz="2400" dirty="0"/>
              <a:t>)as </a:t>
            </a:r>
            <a:r>
              <a:rPr lang="en-US" sz="2400" dirty="0" err="1"/>
              <a:t>Dotball_count</a:t>
            </a:r>
            <a:r>
              <a:rPr lang="en-US" sz="24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    from deliveries_v02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    where </a:t>
            </a:r>
            <a:r>
              <a:rPr lang="en-US" sz="2400" dirty="0" err="1"/>
              <a:t>ball_result</a:t>
            </a:r>
            <a:r>
              <a:rPr lang="en-US" sz="2400" dirty="0"/>
              <a:t>='dot’ 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select count(</a:t>
            </a:r>
            <a:r>
              <a:rPr lang="en-US" sz="2400" dirty="0" err="1"/>
              <a:t>ball_result</a:t>
            </a:r>
            <a:r>
              <a:rPr lang="en-US" sz="2400" dirty="0"/>
              <a:t>)as </a:t>
            </a:r>
            <a:r>
              <a:rPr lang="en-US" sz="2400" dirty="0" err="1"/>
              <a:t>boundary_count</a:t>
            </a:r>
            <a:r>
              <a:rPr lang="en-US" sz="2400" dirty="0"/>
              <a:t> from deliveries_v02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    where </a:t>
            </a:r>
            <a:r>
              <a:rPr lang="en-US" sz="2400" dirty="0" err="1"/>
              <a:t>ball_result</a:t>
            </a:r>
            <a:r>
              <a:rPr lang="en-US" sz="2400" dirty="0"/>
              <a:t>='boundary' 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06F1CEC-4DC3-14FD-35CD-F493339CE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031" y="1235636"/>
            <a:ext cx="3712869" cy="1519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E3E6CC-DE97-C6C6-10B3-1B8259A27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399" y="3329857"/>
            <a:ext cx="3712869" cy="15452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A65989E-BBD5-44D7-AA86-7AFD5D46BB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31A2881-D8D7-4A7D-ACA3-E9F849F853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073BEB-720C-A740-2840-30A18A33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32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979E27D9-03C7-44E2-9FF8-15D0C8506A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62A9A1-9E32-9F4B-2A5C-2158FB6B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2200" dirty="0"/>
              <a:t>4. Write a query to fetch the total number of boundaries scored by each team from the deliveries_v02 table and order it in descending order of the number of boundaries scored.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D56990-6F91-66F3-4818-A08292D88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972" y="2576053"/>
            <a:ext cx="6538451" cy="363039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select </a:t>
            </a:r>
            <a:r>
              <a:rPr lang="en-US" sz="2400" dirty="0" err="1"/>
              <a:t>batting_team</a:t>
            </a:r>
            <a:r>
              <a:rPr lang="en-US" sz="2400" dirty="0"/>
              <a:t>, count('boundary') as </a:t>
            </a:r>
            <a:r>
              <a:rPr lang="en-US" sz="2400" dirty="0" err="1"/>
              <a:t>total_number_of_boundaries</a:t>
            </a:r>
            <a:r>
              <a:rPr lang="en-US" sz="24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   from deliveries_v02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   group by </a:t>
            </a:r>
            <a:r>
              <a:rPr lang="en-US" sz="2400" dirty="0" err="1"/>
              <a:t>batting_team</a:t>
            </a: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   order by </a:t>
            </a:r>
            <a:r>
              <a:rPr lang="en-US" sz="2400" dirty="0" err="1"/>
              <a:t>total_number_of_boundaries</a:t>
            </a:r>
            <a:r>
              <a:rPr lang="en-US" sz="2400" dirty="0"/>
              <a:t> desc;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A1E1336-65FB-6861-639A-2C5F4E8C0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42" y="919151"/>
            <a:ext cx="5201023" cy="46059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EBF1590-3B36-48EE-A89D-3B6F3CB256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C8F6C8C-AB5A-4548-942D-E3FD40ACBC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63CB672-7B6A-9233-58EB-4A651FFF8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8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979E27D9-03C7-44E2-9FF8-15D0C8506A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68E1BC-CCCE-3E81-C18D-800D22230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2200"/>
              <a:t>5. Write a query to fetch the total number of dot balls bowled by each team and order it in descending order of the total number of dot balls bowled.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13D63B-6045-AD67-3E6C-AB8486D94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r>
              <a:rPr lang="en-US" sz="2000"/>
              <a:t>select bowling_team, count('dot') as total_number_of_dotballs from deliveries_v02group by bowling_teamorder by total_number_of_dotballs desc;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0DC57D5-F245-24DD-5E8E-5A3785781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42" y="1176246"/>
            <a:ext cx="5201023" cy="40917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EBF1590-3B36-48EE-A89D-3B6F3CB256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C8F6C8C-AB5A-4548-942D-E3FD40ACBC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6F6EC0-8A32-34F5-BAED-5FD78D16B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98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9718D8-9559-7DBA-2103-FB0284133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6. Write a query to fetch the total number of dismissals by dismissal kinds where dismissal kind is not NA.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8B44D9-A812-253D-3907-F43B4BB79E9F}"/>
              </a:ext>
            </a:extLst>
          </p:cNvPr>
          <p:cNvSpPr>
            <a:spLocks/>
          </p:cNvSpPr>
          <p:nvPr/>
        </p:nvSpPr>
        <p:spPr>
          <a:xfrm>
            <a:off x="1041729" y="2112579"/>
            <a:ext cx="10132483" cy="4192805"/>
          </a:xfrm>
          <a:prstGeom prst="rect">
            <a:avLst/>
          </a:prstGeom>
        </p:spPr>
        <p:txBody>
          <a:bodyPr/>
          <a:lstStyle/>
          <a:p>
            <a:pPr defTabSz="877824"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count(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dismissal_kind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as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Total_number_of_dismissals</a:t>
            </a: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77824"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deliveries_v02</a:t>
            </a:r>
          </a:p>
          <a:p>
            <a:pPr defTabSz="877824"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not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dismissal_kind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='NA';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5112230-BD02-CFA3-0579-727C63DCB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688" y="4208981"/>
            <a:ext cx="3659996" cy="12184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545EB7-EC68-5452-47BC-F0E98538E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81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3346177D-ADC4-4968-B747-5CFCD390B5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A35EC1-B520-4D89-9480-671987EA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488" y="25506"/>
            <a:ext cx="9368196" cy="1667569"/>
          </a:xfrm>
        </p:spPr>
        <p:txBody>
          <a:bodyPr anchor="b">
            <a:normAutofit/>
          </a:bodyPr>
          <a:lstStyle/>
          <a:p>
            <a:r>
              <a:rPr lang="en-US" sz="3100" dirty="0"/>
              <a:t>7. Write a query to get the top 5 bowlers who conceded maximum extra runs from the deliveries table.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4E02DF4-3B49-DCF1-650A-2E18FF565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5"/>
          <a:stretch/>
        </p:blipFill>
        <p:spPr>
          <a:xfrm>
            <a:off x="7295535" y="2359742"/>
            <a:ext cx="3876165" cy="29791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88944C-EDE4-79E2-CA80-74B3D6EE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815" y="2661532"/>
            <a:ext cx="6623720" cy="319746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select bowler, sum(</a:t>
            </a:r>
            <a:r>
              <a:rPr lang="en-US" sz="2400" dirty="0" err="1"/>
              <a:t>extra_runs</a:t>
            </a:r>
            <a:r>
              <a:rPr lang="en-US" sz="2400" dirty="0"/>
              <a:t>) as </a:t>
            </a:r>
            <a:r>
              <a:rPr lang="en-US" sz="2400" dirty="0" err="1"/>
              <a:t>maximum_extra_runs</a:t>
            </a:r>
            <a:r>
              <a:rPr lang="en-US" sz="2400" dirty="0"/>
              <a:t> from deliveries_v02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    group by bowler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    order by </a:t>
            </a:r>
            <a:r>
              <a:rPr lang="en-US" sz="2400" dirty="0" err="1"/>
              <a:t>maximum_extra_runs</a:t>
            </a:r>
            <a:r>
              <a:rPr lang="en-US" sz="2400" dirty="0"/>
              <a:t> desc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     limit 5;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844A943-BF79-4FEA-ABB1-3BD54D2366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437CC72-F4A8-4DC3-AFAB-D22C482C81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94D2E12-C9D7-9A5B-6632-49CA4DC5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00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A9F7B4E-B03D-4F64-BE33-00D074458D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ricket equipment">
            <a:extLst>
              <a:ext uri="{FF2B5EF4-FFF2-40B4-BE49-F238E27FC236}">
                <a16:creationId xmlns:a16="http://schemas.microsoft.com/office/drawing/2014/main" xmlns="" id="{0C0AFD1C-EE86-F23C-00BD-77AD2EC4F0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5225" b="5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6E3394-F440-23B3-AF0E-DAB64C0EC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Data set and Table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xmlns="" id="{7E2BE7F7-CA89-4002-ACCE-A478AEA24F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BFFCE4-D60F-EE64-E66C-AD5572D42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CREATE TABLE IPL_BALL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(id int,     inning int,	over int,   ball int,      batsman varchar,    </a:t>
            </a:r>
            <a:r>
              <a:rPr lang="en-US" sz="2200" dirty="0" err="1">
                <a:solidFill>
                  <a:schemeClr val="bg1"/>
                </a:solidFill>
              </a:rPr>
              <a:t>non_striker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varchar,bowler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varchar,batsman_runs</a:t>
            </a:r>
            <a:r>
              <a:rPr lang="en-US" sz="2200" dirty="0">
                <a:solidFill>
                  <a:schemeClr val="bg1"/>
                </a:solidFill>
              </a:rPr>
              <a:t> int,	</a:t>
            </a:r>
            <a:r>
              <a:rPr lang="en-US" sz="2200" dirty="0" err="1">
                <a:solidFill>
                  <a:schemeClr val="bg1"/>
                </a:solidFill>
              </a:rPr>
              <a:t>extra_runs</a:t>
            </a:r>
            <a:r>
              <a:rPr lang="en-US" sz="2200" dirty="0">
                <a:solidFill>
                  <a:schemeClr val="bg1"/>
                </a:solidFill>
              </a:rPr>
              <a:t> int,	</a:t>
            </a:r>
            <a:r>
              <a:rPr lang="en-US" sz="2200" dirty="0" err="1">
                <a:solidFill>
                  <a:schemeClr val="bg1"/>
                </a:solidFill>
              </a:rPr>
              <a:t>total_runs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int,is_wicket</a:t>
            </a:r>
            <a:r>
              <a:rPr lang="en-US" sz="2200" dirty="0">
                <a:solidFill>
                  <a:schemeClr val="bg1"/>
                </a:solidFill>
              </a:rPr>
              <a:t> int,	</a:t>
            </a:r>
            <a:r>
              <a:rPr lang="en-US" sz="2200" dirty="0" err="1">
                <a:solidFill>
                  <a:schemeClr val="bg1"/>
                </a:solidFill>
              </a:rPr>
              <a:t>dismissal_kind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varchar,player_dismissed</a:t>
            </a:r>
            <a:r>
              <a:rPr lang="en-US" sz="2200" dirty="0">
                <a:solidFill>
                  <a:schemeClr val="bg1"/>
                </a:solidFill>
              </a:rPr>
              <a:t> varchar,	fielder varchar,     </a:t>
            </a:r>
            <a:r>
              <a:rPr lang="en-US" sz="2200" dirty="0" err="1">
                <a:solidFill>
                  <a:schemeClr val="bg1"/>
                </a:solidFill>
              </a:rPr>
              <a:t>extras_type</a:t>
            </a:r>
            <a:r>
              <a:rPr lang="en-US" sz="2200" dirty="0">
                <a:solidFill>
                  <a:schemeClr val="bg1"/>
                </a:solidFill>
              </a:rPr>
              <a:t> varchar,	</a:t>
            </a:r>
            <a:r>
              <a:rPr lang="en-US" sz="2200" dirty="0" err="1">
                <a:solidFill>
                  <a:schemeClr val="bg1"/>
                </a:solidFill>
              </a:rPr>
              <a:t>batting_team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varchar,bowling_team</a:t>
            </a:r>
            <a:r>
              <a:rPr lang="en-US" sz="2200" dirty="0">
                <a:solidFill>
                  <a:schemeClr val="bg1"/>
                </a:solidFill>
              </a:rPr>
              <a:t> varchar);  </a:t>
            </a:r>
          </a:p>
          <a:p>
            <a:r>
              <a:rPr lang="en-US" sz="2200" dirty="0">
                <a:solidFill>
                  <a:schemeClr val="bg1"/>
                </a:solidFill>
              </a:rPr>
              <a:t>COPY IPL_BALL ("id","inning","over","ball","batsman","non_striker","bowler","batsman_runs","extra_runs","total_runs","is_wicket","dismissal_kind","player_dismissed","fielder","extras_type","batting_team","bowling_team")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   FROM 'C:\Program Files\PostgreSQL\16\data\dataset\IPL      Dataset\IPL_Ball.csv' DELIMITER ',' CSV HEADER;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89F3C0A-B30C-D95E-C4B0-A59C97E6E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82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1B15ED52-F352-441B-82BF-E0EA34836D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B2E3793-BFE6-45A2-9B7B-E18844431C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C4C4868-CB8F-4AF9-9CDB-8108F2C19B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75E0459-6403-40CD-989D-56A4407CA1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3E5B1A8-3AC9-4BD1-9BBC-78CA94F2D1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90C343-A90A-944D-0956-6DE00976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8. Write a query to create a table named deliveries_v03 with all the columns of deliveries_v02 table and two additional column (named venue and match_date) of venue and date from table matches.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CC980A-01EF-ADEB-554E-74D0E9755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380" y="2088078"/>
            <a:ext cx="6366388" cy="360479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CREATE TABLE deliveries_v03 AS	</a:t>
            </a:r>
          </a:p>
          <a:p>
            <a:pPr marL="0" indent="0">
              <a:buNone/>
            </a:pPr>
            <a:r>
              <a:rPr lang="en-US" sz="2400" dirty="0"/>
              <a:t>     SELECT  d.*, </a:t>
            </a:r>
            <a:r>
              <a:rPr lang="en-US" sz="2400" dirty="0" err="1"/>
              <a:t>m.venue</a:t>
            </a:r>
            <a:r>
              <a:rPr lang="en-US" sz="2400" dirty="0"/>
              <a:t>,		</a:t>
            </a:r>
          </a:p>
          <a:p>
            <a:pPr marL="0" indent="0">
              <a:buNone/>
            </a:pPr>
            <a:r>
              <a:rPr lang="en-US" sz="2400" dirty="0"/>
              <a:t>     EXTRACT(DAY FROM </a:t>
            </a:r>
            <a:r>
              <a:rPr lang="en-US" sz="2400" dirty="0" err="1"/>
              <a:t>m.date</a:t>
            </a:r>
            <a:r>
              <a:rPr lang="en-US" sz="2400" dirty="0"/>
              <a:t>) AS date	</a:t>
            </a:r>
          </a:p>
          <a:p>
            <a:pPr marL="0" indent="0">
              <a:buNone/>
            </a:pPr>
            <a:r>
              <a:rPr lang="en-US" sz="2400" dirty="0"/>
              <a:t>     FROM deliveries_v02 d	</a:t>
            </a:r>
          </a:p>
          <a:p>
            <a:pPr marL="0" indent="0">
              <a:buNone/>
            </a:pPr>
            <a:r>
              <a:rPr lang="en-US" sz="2400" dirty="0"/>
              <a:t>     LEFT JOIN		</a:t>
            </a:r>
          </a:p>
          <a:p>
            <a:pPr marL="0" indent="0">
              <a:buNone/>
            </a:pPr>
            <a:r>
              <a:rPr lang="en-US" sz="2400" dirty="0"/>
              <a:t>              </a:t>
            </a:r>
            <a:r>
              <a:rPr lang="en-US" sz="2400" dirty="0" err="1"/>
              <a:t>IPL_matches</a:t>
            </a:r>
            <a:r>
              <a:rPr lang="en-US" sz="2400" dirty="0"/>
              <a:t> m ON d.id = m.id;</a:t>
            </a:r>
          </a:p>
          <a:p>
            <a:r>
              <a:rPr lang="en-US" sz="2400" dirty="0"/>
              <a:t>select * from deliveries_v03 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1883664-8EFC-7CE6-948A-898890950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94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A8BD02-CE62-2139-0893-B5C4FD09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9. Write a query to fetch the total runs scored for each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venue and order it in the descending order of total runs scored.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590DAB-8D55-8E98-DA6E-E82AC44BC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9903" y="1669437"/>
            <a:ext cx="3795357" cy="277952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select </a:t>
            </a:r>
            <a:r>
              <a:rPr lang="en-US" sz="2400" dirty="0" err="1"/>
              <a:t>venue,sum</a:t>
            </a:r>
            <a:r>
              <a:rPr lang="en-US" sz="2400" dirty="0"/>
              <a:t>(</a:t>
            </a:r>
            <a:r>
              <a:rPr lang="en-US" sz="2400" dirty="0" err="1"/>
              <a:t>total_runs</a:t>
            </a:r>
            <a:r>
              <a:rPr lang="en-US" sz="2400" dirty="0"/>
              <a:t>) as </a:t>
            </a:r>
            <a:r>
              <a:rPr lang="en-US" sz="2400" dirty="0" err="1"/>
              <a:t>Total_runs</a:t>
            </a: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     from deliveries_v03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     group by venue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     order by </a:t>
            </a:r>
            <a:r>
              <a:rPr lang="en-US" sz="2400" dirty="0" err="1"/>
              <a:t>Total_runs</a:t>
            </a:r>
            <a:r>
              <a:rPr lang="en-US" sz="2400" dirty="0"/>
              <a:t> desc;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58E118A-4C46-27DB-6E87-70A1F04BB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345" y="467713"/>
            <a:ext cx="4191607" cy="59225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057481-9902-C41C-6686-FBA324B7C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0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2A291F-134B-A73C-DE66-994C790F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2800">
                <a:solidFill>
                  <a:srgbClr val="FFFFFF"/>
                </a:solidFill>
              </a:rPr>
              <a:t>10. Write a query to fetch the year-wise total runs scored at Eden Gardens and order it in the descending order of total runs scored.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336D944-2AC6-9DBB-A63A-C64851186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8210" y="1914800"/>
            <a:ext cx="3883847" cy="300812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select Year, sum(</a:t>
            </a:r>
            <a:r>
              <a:rPr lang="en-US" sz="2000" dirty="0" err="1"/>
              <a:t>total_runs</a:t>
            </a:r>
            <a:r>
              <a:rPr lang="en-US" sz="2000" dirty="0"/>
              <a:t>) as </a:t>
            </a:r>
            <a:r>
              <a:rPr lang="en-US" sz="2000" dirty="0" err="1"/>
              <a:t>Total_runs</a:t>
            </a:r>
            <a:r>
              <a:rPr lang="en-US" sz="20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    from deliveries_v03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    where venue = 'Eden Gardens’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    group by Year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    order by </a:t>
            </a:r>
            <a:r>
              <a:rPr lang="en-US" sz="2000" dirty="0" err="1"/>
              <a:t>Total_runs</a:t>
            </a:r>
            <a:r>
              <a:rPr lang="en-US" sz="2000" dirty="0"/>
              <a:t> desc 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988251E-6415-C972-4CB3-2EE1EA2E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918" y="473654"/>
            <a:ext cx="3496944" cy="59225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98AFFE7-2B57-EF43-32E6-8BF8E6EB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83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577D6B2E-37A3-429E-A37C-F30ED6487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CEAD642-85CF-4750-8432-7C80C901F0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A33EEAE-15D5-4119-8C1E-89D943F911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30D8B3B-9B80-4025-B934-26DC7D7CD2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064D5D5-227B-4F66-9AEA-46F570E793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46B67A4-D328-4747-A82B-65E84FA463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B5A1B09C-1565-46F8-B70F-621C5EB48A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025687-2A1A-87A4-0520-E39C3FAB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C516CC8-80AC-446C-A56E-9F54B72104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B24A5C9-ECAB-AA9F-D04F-05AC9D0EE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14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57F69E0-C4B0-4BEC-A689-4F8D877F05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424CF6B-31B0-9FFB-1CF0-4AB2D4DFF8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AB29C9-5787-4B5F-8ECF-690C191E2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Bidding on batters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xmlns="" id="{9F6380B4-6A1C-481E-8408-B4E6C75B9B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A2CEE47-5C9C-D506-94CE-D0023BE5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5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B712E947-0734-45F9-9C4F-41114EC3A3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C6B5652-C661-4C58-B937-F0F490F7FC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B936867-6407-43FB-9DE6-1B0879D0CB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CD0B258-678B-4A8C-894F-848AF24A19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C8D58395-74AF-401A-AF2F-76B6FCF71D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F003F3F-F118-41D2-AA3F-74DB0D1970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ACC337-DD3C-8330-01C0-77867AD49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n-US" sz="3700">
                <a:solidFill>
                  <a:srgbClr val="FFFFFF"/>
                </a:solidFill>
              </a:rPr>
              <a:t>List of 10 Players with high strike rate who have faced at least 500 balls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49661D-26F8-35BD-2748-57C9ED560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330" y="127719"/>
            <a:ext cx="7197212" cy="3262640"/>
          </a:xfrm>
        </p:spPr>
        <p:txBody>
          <a:bodyPr anchor="ctr">
            <a:normAutofit/>
          </a:bodyPr>
          <a:lstStyle/>
          <a:p>
            <a:pPr defTabSz="342900">
              <a:lnSpc>
                <a:spcPct val="110000"/>
              </a:lnSpc>
              <a:spcBef>
                <a:spcPts val="0"/>
              </a:spcBef>
            </a:pPr>
            <a:r>
              <a:rPr lang="en-US" sz="2000" kern="1200" dirty="0">
                <a:latin typeface="+mn-lt"/>
                <a:ea typeface="+mn-ea"/>
                <a:cs typeface="+mn-cs"/>
              </a:rPr>
              <a:t>SELECT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batsman,ROUND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((SUM(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batsman_runs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)*1.0 / COUNT(ball)) * 100,2) AS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batsman_sr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</a:p>
          <a:p>
            <a:pPr marL="0" indent="0" defTabSz="3429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     FROM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ipl_ball</a:t>
            </a:r>
            <a:r>
              <a:rPr lang="en-US" sz="2000" dirty="0"/>
              <a:t> </a:t>
            </a:r>
          </a:p>
          <a:p>
            <a:pPr marL="0" indent="0" defTabSz="3429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     WHERE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extras_type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not in ('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wides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’) </a:t>
            </a:r>
          </a:p>
          <a:p>
            <a:pPr marL="0" indent="0" defTabSz="3429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     GROUP BY batsman </a:t>
            </a:r>
          </a:p>
          <a:p>
            <a:pPr marL="0" indent="0" defTabSz="3429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     HAVING COUNT(ball) &gt; 500 </a:t>
            </a:r>
          </a:p>
          <a:p>
            <a:pPr marL="0" indent="0" defTabSz="3429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     ORDER BY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batsman_sr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DESC </a:t>
            </a:r>
          </a:p>
          <a:p>
            <a:pPr marL="0" indent="0" defTabSz="3429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     LIMIT 10;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2903801-7452-27DF-9305-62C79CB1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244" y="2909311"/>
            <a:ext cx="4761008" cy="392808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28B6AC50-1257-A536-5003-022303A58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2"/>
          <a:stretch/>
        </p:blipFill>
        <p:spPr>
          <a:xfrm>
            <a:off x="8799871" y="3300815"/>
            <a:ext cx="3263682" cy="3164898"/>
          </a:xfrm>
          <a:prstGeom prst="rect">
            <a:avLst/>
          </a:prstGeom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xmlns="" id="{7F7E328F-4352-1163-360F-E879E6275C88}"/>
              </a:ext>
            </a:extLst>
          </p:cNvPr>
          <p:cNvSpPr/>
          <p:nvPr/>
        </p:nvSpPr>
        <p:spPr>
          <a:xfrm>
            <a:off x="245806" y="4699819"/>
            <a:ext cx="3405819" cy="1408437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AGGRESSIVE BATTERS</a:t>
            </a:r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A3FC24D2-520F-097F-3BEF-181E8210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5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B712E947-0734-45F9-9C4F-41114EC3A3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C6B5652-C661-4C58-B937-F0F490F7FC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B936867-6407-43FB-9DE6-1B0879D0CB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CD0B258-678B-4A8C-894F-848AF24A19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C8D58395-74AF-401A-AF2F-76B6FCF71D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2F003F3F-F118-41D2-AA3F-74DB0D1970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411059-507B-41FC-2016-4BE792388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67033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n-US" sz="3400">
                <a:solidFill>
                  <a:srgbClr val="FFFFFF"/>
                </a:solidFill>
              </a:rPr>
              <a:t>List of 10 players with good average who have played more than 2 ipl seasons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0DCDF9-39F3-BD85-354B-0458DF12E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0083" y="478479"/>
            <a:ext cx="7149465" cy="2950521"/>
          </a:xfrm>
        </p:spPr>
        <p:txBody>
          <a:bodyPr anchor="ctr">
            <a:normAutofit lnSpcReduction="10000"/>
          </a:bodyPr>
          <a:lstStyle/>
          <a:p>
            <a:pPr defTabSz="352044">
              <a:lnSpc>
                <a:spcPct val="120000"/>
              </a:lnSpc>
              <a:spcBef>
                <a:spcPts val="0"/>
              </a:spcBef>
            </a:pPr>
            <a:r>
              <a:rPr lang="en-US" sz="2000" kern="1200" dirty="0">
                <a:latin typeface="+mn-lt"/>
                <a:ea typeface="+mn-ea"/>
                <a:cs typeface="+mn-cs"/>
              </a:rPr>
              <a:t>SELECT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batsman,SUM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(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batsman_runs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) AS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runs,ROUND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(SUM(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batsman_runs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)*1.0/SUM(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is_wicket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),2) AS  average </a:t>
            </a:r>
          </a:p>
          <a:p>
            <a:pPr marL="0" indent="0" defTabSz="352044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     FROM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ipl_ball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</a:p>
          <a:p>
            <a:pPr marL="0" indent="0" defTabSz="352044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     GROUP BY batsman </a:t>
            </a:r>
          </a:p>
          <a:p>
            <a:pPr marL="0" indent="0" defTabSz="352044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     HAVING SUM(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is_wicket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) &gt; 0 AND COUNT(DISTINCT id) &gt; 28</a:t>
            </a:r>
          </a:p>
          <a:p>
            <a:pPr marL="0" indent="0" defTabSz="352044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     ORDER BY average DESC </a:t>
            </a:r>
          </a:p>
          <a:p>
            <a:pPr marL="0" indent="0" defTabSz="352044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     LIMIT 10;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D8C1289-0B5F-BB4F-CC54-3C94B30D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683" y="3126135"/>
            <a:ext cx="4851329" cy="3742003"/>
          </a:xfrm>
          <a:prstGeom prst="rect">
            <a:avLst/>
          </a:prstGeom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98959753-7E88-A309-EC5C-A59E70DD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858" y="3301945"/>
            <a:ext cx="3017992" cy="2806426"/>
          </a:xfrm>
          <a:prstGeom prst="rect">
            <a:avLst/>
          </a:prstGeom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xmlns="" id="{E73B2C0E-F04A-EE69-AF77-90AF5D0422DE}"/>
              </a:ext>
            </a:extLst>
          </p:cNvPr>
          <p:cNvSpPr/>
          <p:nvPr/>
        </p:nvSpPr>
        <p:spPr>
          <a:xfrm>
            <a:off x="245806" y="4699819"/>
            <a:ext cx="3405819" cy="1408437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ANCHOR BATSMEN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4469B89F-B23A-3782-3A75-AD567A956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66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B712E947-0734-45F9-9C4F-41114EC3A3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C6B5652-C661-4C58-B937-F0F490F7FC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B936867-6407-43FB-9DE6-1B0879D0CB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CD0B258-678B-4A8C-894F-848AF24A19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C8D58395-74AF-401A-AF2F-76B6FCF71D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F003F3F-F118-41D2-AA3F-74DB0D1970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39A5F8-7237-5307-B191-D7BF7667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800">
                <a:solidFill>
                  <a:srgbClr val="FFFFFF"/>
                </a:solidFill>
              </a:rPr>
              <a:t>List of hard-hitting players who have scored most runs in boundaries and have played more than 2 ipl seasons.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0E967A5-5A1A-BCDB-E613-8BC90D9E8492}"/>
              </a:ext>
            </a:extLst>
          </p:cNvPr>
          <p:cNvSpPr txBox="1"/>
          <p:nvPr/>
        </p:nvSpPr>
        <p:spPr>
          <a:xfrm>
            <a:off x="4698291" y="-10138"/>
            <a:ext cx="6559529" cy="3519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SELECT  batsman, ROUND(SUM(CASE WHEN </a:t>
            </a:r>
            <a:r>
              <a:rPr lang="en-US" sz="2000" dirty="0" err="1"/>
              <a:t>batsman_runs</a:t>
            </a:r>
            <a:r>
              <a:rPr lang="en-US" sz="2000" dirty="0"/>
              <a:t> in(4,6) THEN </a:t>
            </a:r>
            <a:r>
              <a:rPr lang="en-US" sz="2000" dirty="0" err="1"/>
              <a:t>batsman_runs</a:t>
            </a:r>
            <a:r>
              <a:rPr lang="en-US" sz="2000" dirty="0"/>
              <a:t> else 0 END)*1.0 / SUM(</a:t>
            </a:r>
            <a:r>
              <a:rPr lang="en-US" sz="2000" dirty="0" err="1"/>
              <a:t>batsman_runs</a:t>
            </a:r>
            <a:r>
              <a:rPr lang="en-US" sz="2000" dirty="0"/>
              <a:t>)*100,2) AS </a:t>
            </a:r>
            <a:r>
              <a:rPr lang="en-US" sz="2000" dirty="0" err="1"/>
              <a:t>boundary_percentage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FROM </a:t>
            </a:r>
            <a:r>
              <a:rPr lang="en-US" sz="2000" dirty="0" err="1"/>
              <a:t>ipl_ball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WHERE </a:t>
            </a:r>
            <a:r>
              <a:rPr lang="en-US" sz="2000" dirty="0" err="1"/>
              <a:t>extras_type</a:t>
            </a:r>
            <a:r>
              <a:rPr lang="en-US" sz="2000" dirty="0"/>
              <a:t> NOT IN ('</a:t>
            </a:r>
            <a:r>
              <a:rPr lang="en-US" sz="2000" dirty="0" err="1"/>
              <a:t>wides</a:t>
            </a:r>
            <a:r>
              <a:rPr lang="en-US" sz="2000" dirty="0"/>
              <a:t>’)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GROUP BY batsman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HAVING COUNT(DISTINCT id) &gt; 28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ORDER BY </a:t>
            </a:r>
            <a:r>
              <a:rPr lang="en-US" sz="2000" dirty="0" err="1"/>
              <a:t>boundary_percentage</a:t>
            </a:r>
            <a:r>
              <a:rPr lang="en-US" sz="2000" dirty="0"/>
              <a:t> DESC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LIMIT 10;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04D4ED-9179-1227-8BC1-48666686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350" y="3428996"/>
            <a:ext cx="5006894" cy="3348770"/>
          </a:xfrm>
          <a:prstGeom prst="rect">
            <a:avLst/>
          </a:prstGeom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C039BC51-FD99-A9BE-6336-FBEADDB78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75781" y="3509230"/>
            <a:ext cx="2823586" cy="3020241"/>
          </a:xfrm>
          <a:prstGeom prst="rect">
            <a:avLst/>
          </a:prstGeom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xmlns="" id="{0BF4C31D-70B1-B3D5-C00B-37CB781CBFA2}"/>
              </a:ext>
            </a:extLst>
          </p:cNvPr>
          <p:cNvSpPr/>
          <p:nvPr/>
        </p:nvSpPr>
        <p:spPr>
          <a:xfrm>
            <a:off x="245806" y="4699819"/>
            <a:ext cx="3405819" cy="1408437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HARD HITTERS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C101192-72E9-9AE9-7FE6-62CFC732F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52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C1DD1A8A-57D5-4A81-AD04-532B043C56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Person Hitting A Golf Ball">
            <a:extLst>
              <a:ext uri="{FF2B5EF4-FFF2-40B4-BE49-F238E27FC236}">
                <a16:creationId xmlns:a16="http://schemas.microsoft.com/office/drawing/2014/main" xmlns="" id="{B40E73A1-4B7E-66D3-DD01-18282BD31D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8" y="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07891EC-4501-44ED-A8C8-B11B6DB76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0FA2BA-2232-4D2D-BF48-034E678B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Bidding on bowlers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797E4F3-3947-1E65-A225-CB3087DC6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5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B712E947-0734-45F9-9C4F-41114EC3A3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C6B5652-C661-4C58-B937-F0F490F7FC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B936867-6407-43FB-9DE6-1B0879D0CB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ACD0B258-678B-4A8C-894F-848AF24A19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C8D58395-74AF-401A-AF2F-76B6FCF71D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2F003F3F-F118-41D2-AA3F-74DB0D1970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78077D-1FB0-3EB8-8D8E-A14FC6BD6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400" dirty="0">
                <a:solidFill>
                  <a:srgbClr val="FFFFFF"/>
                </a:solidFill>
              </a:rPr>
              <a:t>List of bowlers with good economy who have bowled at least 500 balls in </a:t>
            </a:r>
            <a:r>
              <a:rPr lang="en-US" sz="3400" dirty="0" err="1">
                <a:solidFill>
                  <a:srgbClr val="FFFFFF"/>
                </a:solidFill>
              </a:rPr>
              <a:t>ipl</a:t>
            </a:r>
            <a:r>
              <a:rPr lang="en-US" sz="3400" dirty="0">
                <a:solidFill>
                  <a:srgbClr val="FFFFFF"/>
                </a:solidFill>
              </a:rPr>
              <a:t> so far.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6A37B71-A5B7-6307-2C99-C820DDD56B8E}"/>
              </a:ext>
            </a:extLst>
          </p:cNvPr>
          <p:cNvSpPr txBox="1"/>
          <p:nvPr/>
        </p:nvSpPr>
        <p:spPr>
          <a:xfrm>
            <a:off x="4712171" y="31442"/>
            <a:ext cx="6883994" cy="3027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SELECT bowler,   ROUND(SUM(</a:t>
            </a:r>
            <a:r>
              <a:rPr lang="en-US" sz="2000" dirty="0" err="1"/>
              <a:t>total_runs</a:t>
            </a:r>
            <a:r>
              <a:rPr lang="en-US" sz="2000" dirty="0"/>
              <a:t>)/(COUNT(bowler)/6.0), 2) as economy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FROM </a:t>
            </a:r>
            <a:r>
              <a:rPr lang="en-US" sz="2000" dirty="0" err="1"/>
              <a:t>ipl_ball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GROUP BY bowler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HAVING COUNT(bowler) &gt; 500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ORDER BY economy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LIMIT 10;</a:t>
            </a:r>
          </a:p>
        </p:txBody>
      </p:sp>
      <p:pic>
        <p:nvPicPr>
          <p:cNvPr id="6" name="Content Placeholder 5" descr="A graph with blue lines&#10;&#10;Description automatically generated">
            <a:extLst>
              <a:ext uri="{FF2B5EF4-FFF2-40B4-BE49-F238E27FC236}">
                <a16:creationId xmlns:a16="http://schemas.microsoft.com/office/drawing/2014/main" xmlns="" id="{2846A110-EAE1-F0F3-1C50-239F7C484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4345" y="2787269"/>
            <a:ext cx="5183489" cy="3918331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xmlns="" id="{66C73A0D-978B-B78A-47FF-88E6DA7F8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847" y="2787269"/>
            <a:ext cx="2418997" cy="3485712"/>
          </a:xfrm>
          <a:prstGeom prst="rect">
            <a:avLst/>
          </a:prstGeom>
        </p:spPr>
      </p:pic>
      <p:sp>
        <p:nvSpPr>
          <p:cNvPr id="3" name="Arrow: Pentagon 2">
            <a:extLst>
              <a:ext uri="{FF2B5EF4-FFF2-40B4-BE49-F238E27FC236}">
                <a16:creationId xmlns:a16="http://schemas.microsoft.com/office/drawing/2014/main" xmlns="" id="{D5D9D990-E732-E578-411C-5B0910ABD4F5}"/>
              </a:ext>
            </a:extLst>
          </p:cNvPr>
          <p:cNvSpPr/>
          <p:nvPr/>
        </p:nvSpPr>
        <p:spPr>
          <a:xfrm>
            <a:off x="245806" y="4699819"/>
            <a:ext cx="3405819" cy="1408437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GOOD ECONOMY BOWLERS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B02183F-AF5B-60FA-BB90-CE9F3588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7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B712E947-0734-45F9-9C4F-41114EC3A3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C6B5652-C661-4C58-B937-F0F490F7FC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B936867-6407-43FB-9DE6-1B0879D0CB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CD0B258-678B-4A8C-894F-848AF24A19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C8D58395-74AF-401A-AF2F-76B6FCF71D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2F003F3F-F118-41D2-AA3F-74DB0D1970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A197B0-2BD7-08D7-4B89-AF0B6688D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400">
                <a:solidFill>
                  <a:srgbClr val="FFFFFF"/>
                </a:solidFill>
              </a:rPr>
              <a:t>List of bowlers with the best strike rate and who have bowled at least 500 balls in ipl so far.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5941E08-1881-4E24-B658-85729937A7A8}"/>
              </a:ext>
            </a:extLst>
          </p:cNvPr>
          <p:cNvSpPr txBox="1"/>
          <p:nvPr/>
        </p:nvSpPr>
        <p:spPr>
          <a:xfrm>
            <a:off x="4237703" y="108155"/>
            <a:ext cx="7767484" cy="3545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WITH </a:t>
            </a:r>
            <a:r>
              <a:rPr lang="en-US" sz="1600" dirty="0" err="1"/>
              <a:t>ValidDismissals</a:t>
            </a:r>
            <a:r>
              <a:rPr lang="en-US" sz="1600" dirty="0"/>
              <a:t> AS (SELECT bowler, </a:t>
            </a:r>
            <a:r>
              <a:rPr lang="en-US" sz="1600" dirty="0" err="1"/>
              <a:t>is_wicket</a:t>
            </a:r>
            <a:r>
              <a:rPr lang="en-US" sz="1600" dirty="0"/>
              <a:t>,         	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 CASE  WHEN </a:t>
            </a:r>
            <a:r>
              <a:rPr lang="en-US" sz="1600" dirty="0" err="1"/>
              <a:t>dismissal_kind</a:t>
            </a:r>
            <a:r>
              <a:rPr lang="en-US" sz="1600" dirty="0"/>
              <a:t> IN ('bowled', 'caught', 'caught and bowled', 'hit wicket', '</a:t>
            </a:r>
            <a:r>
              <a:rPr lang="en-US" sz="1600" dirty="0" err="1"/>
              <a:t>lbw</a:t>
            </a:r>
            <a:r>
              <a:rPr lang="en-US" sz="1600" dirty="0"/>
              <a:t>’,   'stumped')         THEN 1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   ELSE 0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END AS </a:t>
            </a:r>
            <a:r>
              <a:rPr lang="en-US" sz="1600" dirty="0" err="1"/>
              <a:t>is_valid_dismissal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FROM </a:t>
            </a:r>
            <a:r>
              <a:rPr lang="en-US" sz="1600" dirty="0" err="1"/>
              <a:t>ipl_ball</a:t>
            </a:r>
            <a:r>
              <a:rPr lang="en-US" sz="1600" dirty="0"/>
              <a:t>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SELECT bowler,    ROUND(COUNT(bowler) * 1.0 / SUM(</a:t>
            </a:r>
            <a:r>
              <a:rPr lang="en-US" sz="1600" dirty="0" err="1"/>
              <a:t>is_valid_dismissal</a:t>
            </a:r>
            <a:r>
              <a:rPr lang="en-US" sz="1600" dirty="0"/>
              <a:t>),2) AS economy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FROM </a:t>
            </a:r>
            <a:r>
              <a:rPr lang="en-US" sz="1600" dirty="0" err="1"/>
              <a:t>ValidDismissals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GROUP BY bowler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HAVING COUNT(bowler) &gt; 500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ORDER BY economy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LIMIT 10;</a:t>
            </a:r>
          </a:p>
        </p:txBody>
      </p:sp>
      <p:pic>
        <p:nvPicPr>
          <p:cNvPr id="5" name="Content Placeholder 4" descr="A graph of a number of people&#10;&#10;Description automatically generated">
            <a:extLst>
              <a:ext uri="{FF2B5EF4-FFF2-40B4-BE49-F238E27FC236}">
                <a16:creationId xmlns:a16="http://schemas.microsoft.com/office/drawing/2014/main" xmlns="" id="{C54BCD08-425E-D2CC-CD03-F27E19117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3733" y="3429000"/>
            <a:ext cx="5072627" cy="3391789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xmlns="" id="{E3512796-23BB-F789-C134-6BA40C90F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69" y="3653774"/>
            <a:ext cx="2256434" cy="29338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D608653-7C10-4866-51DC-600BA7E7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xmlns="" id="{DD132997-8F2F-909F-D429-A2D2B2C513A8}"/>
              </a:ext>
            </a:extLst>
          </p:cNvPr>
          <p:cNvSpPr/>
          <p:nvPr/>
        </p:nvSpPr>
        <p:spPr>
          <a:xfrm>
            <a:off x="245806" y="4699819"/>
            <a:ext cx="3405819" cy="1408437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BOWLERS WITH BEST STRIKE RATE</a:t>
            </a:r>
          </a:p>
        </p:txBody>
      </p:sp>
    </p:spTree>
    <p:extLst>
      <p:ext uri="{BB962C8B-B14F-4D97-AF65-F5344CB8AC3E}">
        <p14:creationId xmlns:p14="http://schemas.microsoft.com/office/powerpoint/2010/main" val="322223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989</TotalTime>
  <Words>912</Words>
  <Application>Microsoft Office PowerPoint</Application>
  <PresentationFormat>Custom</PresentationFormat>
  <Paragraphs>147</Paragraphs>
  <Slides>23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IPL AUCTION DATA ANALYSIS </vt:lpstr>
      <vt:lpstr>Data set and Table</vt:lpstr>
      <vt:lpstr>Bidding on batters</vt:lpstr>
      <vt:lpstr>List of 10 Players with high strike rate who have faced at least 500 balls</vt:lpstr>
      <vt:lpstr>List of 10 players with good average who have played more than 2 ipl seasons</vt:lpstr>
      <vt:lpstr>List of hard-hitting players who have scored most runs in boundaries and have played more than 2 ipl seasons.</vt:lpstr>
      <vt:lpstr>Bidding on bowlers</vt:lpstr>
      <vt:lpstr>List of bowlers with good economy who have bowled at least 500 balls in ipl so far.</vt:lpstr>
      <vt:lpstr>List of bowlers with the best strike rate and who have bowled at least 500 balls in ipl so far.</vt:lpstr>
      <vt:lpstr>List of all_rounders with the best batting as well as bowling strike rate and who have faced at least 500 balls in ipl so far have bowled minimum 300 balls.</vt:lpstr>
      <vt:lpstr>Criteria for selecting WICKETKEEPERS in the IPL</vt:lpstr>
      <vt:lpstr>Additional questions</vt:lpstr>
      <vt:lpstr>1. Get the count of cities that have hosted an IPL match.</vt:lpstr>
      <vt:lpstr>2. Create table deliveries_v02 with all the columns of the table ‘deliveries’ and an additional column ball_result containing values boundary, dot or other depending on the total_run (boundary for &gt;= 4, dot for 0 and other for any other number)</vt:lpstr>
      <vt:lpstr>3. Write a query to fetch the total number of boundaries and dot balls from the deliveries_v02 table.</vt:lpstr>
      <vt:lpstr>4. Write a query to fetch the total number of boundaries scored by each team from the deliveries_v02 table and order it in descending order of the number of boundaries scored.</vt:lpstr>
      <vt:lpstr>5. Write a query to fetch the total number of dot balls bowled by each team and order it in descending order of the total number of dot balls bowled.</vt:lpstr>
      <vt:lpstr>6. Write a query to fetch the total number of dismissals by dismissal kinds where dismissal kind is not NA.</vt:lpstr>
      <vt:lpstr>7. Write a query to get the top 5 bowlers who conceded maximum extra runs from the deliveries table.</vt:lpstr>
      <vt:lpstr>8. Write a query to create a table named deliveries_v03 with all the columns of deliveries_v02 table and two additional column (named venue and match_date) of venue and date from table matches.</vt:lpstr>
      <vt:lpstr>9. Write a query to fetch the total runs scored for each venue and order it in the descending order of total runs scored.</vt:lpstr>
      <vt:lpstr>10. Write a query to fetch the year-wise total runs scored at Eden Gardens and order it in the descending order of total runs scored.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IPL AUCTION DATA ANALYSIS </dc:title>
  <dc:creator>Shreya Ankush</dc:creator>
  <cp:lastModifiedBy>HP</cp:lastModifiedBy>
  <cp:revision>7</cp:revision>
  <dcterms:created xsi:type="dcterms:W3CDTF">2024-07-29T06:44:58Z</dcterms:created>
  <dcterms:modified xsi:type="dcterms:W3CDTF">2024-07-30T16:00:11Z</dcterms:modified>
</cp:coreProperties>
</file>